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8975" r:id="rId4"/>
    <p:sldId id="259" r:id="rId5"/>
    <p:sldId id="278" r:id="rId6"/>
    <p:sldId id="260" r:id="rId7"/>
    <p:sldId id="262" r:id="rId8"/>
    <p:sldId id="275" r:id="rId9"/>
    <p:sldId id="263" r:id="rId10"/>
    <p:sldId id="8976" r:id="rId11"/>
    <p:sldId id="8977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7AF35A-5B1C-0462-C50E-7945D6AA7F25}" name="MOITA ED" initials="ME" userId="MOITA ED" providerId="None"/>
  <p188:author id="{FAF81B66-D24C-80FC-CAC2-1B1D32E4E485}" name="MOITA" initials="M" userId="MOIT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2D"/>
    <a:srgbClr val="01172E"/>
    <a:srgbClr val="00D9D8"/>
    <a:srgbClr val="FFFFFF"/>
    <a:srgbClr val="00D9DA"/>
    <a:srgbClr val="37FFFF"/>
    <a:srgbClr val="EFF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9F0D68-3FFB-4B77-BF4D-7F4253336677}" v="1" dt="2024-06-25T13:41:14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9" autoAdjust="0"/>
    <p:restoredTop sz="94262"/>
  </p:normalViewPr>
  <p:slideViewPr>
    <p:cSldViewPr snapToGrid="0">
      <p:cViewPr varScale="1">
        <p:scale>
          <a:sx n="48" d="100"/>
          <a:sy n="48" d="100"/>
        </p:scale>
        <p:origin x="127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Andrade" userId="d792b9afff0396dd" providerId="LiveId" clId="{BD9F0D68-3FFB-4B77-BF4D-7F4253336677}"/>
    <pc:docChg chg="undo custSel modSld">
      <pc:chgData name="Lucas Andrade" userId="d792b9afff0396dd" providerId="LiveId" clId="{BD9F0D68-3FFB-4B77-BF4D-7F4253336677}" dt="2024-06-25T13:48:15.096" v="8" actId="478"/>
      <pc:docMkLst>
        <pc:docMk/>
      </pc:docMkLst>
      <pc:sldChg chg="addSp delSp modSp mod">
        <pc:chgData name="Lucas Andrade" userId="d792b9afff0396dd" providerId="LiveId" clId="{BD9F0D68-3FFB-4B77-BF4D-7F4253336677}" dt="2024-06-25T13:48:15.096" v="8" actId="478"/>
        <pc:sldMkLst>
          <pc:docMk/>
          <pc:sldMk cId="2579288749" sldId="8977"/>
        </pc:sldMkLst>
        <pc:picChg chg="add del mod">
          <ac:chgData name="Lucas Andrade" userId="d792b9afff0396dd" providerId="LiveId" clId="{BD9F0D68-3FFB-4B77-BF4D-7F4253336677}" dt="2024-06-25T13:48:15.096" v="8" actId="478"/>
          <ac:picMkLst>
            <pc:docMk/>
            <pc:sldMk cId="2579288749" sldId="8977"/>
            <ac:picMk id="4" creationId="{8B3C33A4-65A8-37B0-FD66-75758EEBF1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91687-1691-774D-9135-9BA932BA8D72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43E99-6088-A648-ACFE-BA327CD47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2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43E99-6088-A648-ACFE-BA327CD470F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51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7756F-1755-4A3D-8C6A-F67702929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BD68EA-A188-464A-B975-25562C534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0EC2C2-0490-4784-9140-2DD25826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DE0-5DD6-46BE-A932-F9AFB3F44971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973A0F-96F1-4E30-94E1-AC9711BF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AB854E-0B83-4F76-874D-CD191F47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00C9-2137-4A21-95F9-E6C42BF71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37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04365-8D58-4B0E-BD0F-6B546DA8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70C4528-7B64-43DE-9DB6-86E611353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4A6E26-18F4-4668-986F-B86AEF63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DE0-5DD6-46BE-A932-F9AFB3F44971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97C7BA-7A86-495F-AC79-B605B1E9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5F6A5C-1CF8-448F-98FB-19FA2D1D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00C9-2137-4A21-95F9-E6C42BF71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17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F85436-4B51-4800-98E2-773E374C8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60F4B7-6168-4CE7-9EB5-C07DBED93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75A81-6367-4815-A806-51AFF422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DE0-5DD6-46BE-A932-F9AFB3F44971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DC0B43-ABCA-4AEF-BE74-E3BF9FB8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7B3735-8C67-4AC0-A682-E07A438F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00C9-2137-4A21-95F9-E6C42BF71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82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80448-D31D-404E-867C-1CBE9C69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DCCD67-6A23-475C-ACF0-1952DF28E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52AAC3-28CA-4BEC-8BB4-168BBB48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DE0-5DD6-46BE-A932-F9AFB3F44971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2F6791-E5A8-428F-B8A4-0C37EFD3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449ECB-0024-4169-8957-C48AD93E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00C9-2137-4A21-95F9-E6C42BF71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12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CA896-0135-4EE0-B0C0-2143EF2F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A47248-4E78-4FF8-B79F-C434A01E8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498D2A-8FA7-4F74-9ADD-B9D3BE83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DE0-5DD6-46BE-A932-F9AFB3F44971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0676C6-0253-4BC4-A988-3CDD2829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BC15C4-1077-47FA-BF24-ECE2C9E1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00C9-2137-4A21-95F9-E6C42BF71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9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3AF5B-8EA0-4477-947D-0B9689FC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04206A-7E54-4367-A67D-8BBD97C4C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7CDAB3-1A98-4FD1-A2D8-9263F908B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6D8500-2636-4221-B96E-4ECE7575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DE0-5DD6-46BE-A932-F9AFB3F44971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F437A5-16B1-4527-8B3B-57B0AB09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659A71-6F8A-4FA7-BE07-5C9AB109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00C9-2137-4A21-95F9-E6C42BF71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20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6C3BA-A181-4560-AAF5-6EE7B9771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03F00E-A666-485A-A98A-3E594FBE0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37A74F-4B44-412F-B025-F8046CB6B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DB7ABB-BB5B-451C-B777-B0746D0CC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8E39369-AEE9-4E45-BB52-0B57ABAC8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DFB4751-D1CE-423E-94ED-ACCC5FDC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DE0-5DD6-46BE-A932-F9AFB3F44971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AA1CA76-9B59-41A5-BAE0-86F92A15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4464A4-693B-4895-A465-E37725DD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00C9-2137-4A21-95F9-E6C42BF71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51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CD615-3506-427C-828E-807B0CF4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9F801E-4D44-4E82-B596-0C72CA6E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DE0-5DD6-46BE-A932-F9AFB3F44971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E851DE-F8C8-43A4-AF88-334E37D7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BEB31E-3BE6-440F-B45B-49560CA7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00C9-2137-4A21-95F9-E6C42BF71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11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545285B-03E9-4EDA-B29F-EFADC587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DE0-5DD6-46BE-A932-F9AFB3F44971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A585DD-0019-4930-BF15-33336B80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6C0B5F-EBD2-483D-83BD-ADF2D076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00C9-2137-4A21-95F9-E6C42BF71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33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A9E7-1460-4FC4-B255-1C6119E6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A584D2-64AC-45D5-8F2C-5C2B0381C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911D1C-85B3-43DF-B5F1-E56A669C9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BD85A0-B00D-4391-8BFB-B0193098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DE0-5DD6-46BE-A932-F9AFB3F44971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B43947-C603-4693-8607-646EDC67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E05157-FC55-447B-8133-EA2C78E2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00C9-2137-4A21-95F9-E6C42BF71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98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8BD4F-1F09-42F8-8ECD-75D37A52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F561CF3-30BA-4268-A6B6-D475EF1E7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49EC86-C019-4D53-8A08-1BCF8A613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0F671A-60FB-4285-8131-0703DB82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DE0-5DD6-46BE-A932-F9AFB3F44971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06F989-E3E7-47AD-970E-6AC38B95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1D4E05-FACC-4581-9B1F-6671581D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00C9-2137-4A21-95F9-E6C42BF71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18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9CFFAEB-961D-4E12-80BB-95694B8FA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77B88C-75DB-4CB2-B46F-FAA6825C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58A4DE-4BFA-46A9-A4F9-A383D1D85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BDE0-5DD6-46BE-A932-F9AFB3F44971}" type="datetimeFigureOut">
              <a:rPr lang="pt-BR" smtClean="0"/>
              <a:t>25/06/2024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F3497-9CAF-4EC4-8DDC-2EA7E5783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CF8CCC-0DC2-48A8-A922-66DC69319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00C9-2137-4A21-95F9-E6C42BF71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38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5B51087-B641-E213-4A7D-38D363DA0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4F6BF-8FB3-89B5-EE40-2B155CB2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A72949E-4727-9BD2-3E9D-DC902191B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1023"/>
            <a:ext cx="12300485" cy="69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5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5106D-0C02-5187-AC11-35654B53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47F572-36A7-3097-EB90-A936E1F49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3C33A4-65A8-37B0-FD66-75758EEBF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599" y="-175491"/>
            <a:ext cx="12478326" cy="71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8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934CA6C-DA4F-47B8-A1DE-0351E85D6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3FCC05D-6CD9-4D7A-8403-1746EED00F1C}"/>
              </a:ext>
            </a:extLst>
          </p:cNvPr>
          <p:cNvSpPr txBox="1"/>
          <p:nvPr/>
        </p:nvSpPr>
        <p:spPr>
          <a:xfrm>
            <a:off x="769230" y="2428327"/>
            <a:ext cx="8651862" cy="2237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spcAft>
                <a:spcPts val="800"/>
              </a:spcAft>
            </a:pPr>
            <a:r>
              <a:rPr lang="pt-BR" sz="2800" b="1" spc="25" dirty="0">
                <a:solidFill>
                  <a:srgbClr val="01172E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Mais tempo, </a:t>
            </a:r>
          </a:p>
          <a:p>
            <a:pPr lvl="0">
              <a:lnSpc>
                <a:spcPts val="2400"/>
              </a:lnSpc>
              <a:spcAft>
                <a:spcPts val="800"/>
              </a:spcAft>
            </a:pPr>
            <a:r>
              <a:rPr lang="pt-BR" sz="2800" b="1" spc="25" dirty="0">
                <a:solidFill>
                  <a:srgbClr val="01172E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mais dinheiro, mais liberdade. </a:t>
            </a:r>
            <a:endParaRPr lang="pt-BR" sz="1900" b="1" spc="25" dirty="0">
              <a:solidFill>
                <a:srgbClr val="01172E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2400"/>
              </a:lnSpc>
              <a:spcAft>
                <a:spcPts val="800"/>
              </a:spcAft>
            </a:pPr>
            <a:endParaRPr lang="pt-BR" sz="1900" b="0" spc="25" dirty="0">
              <a:solidFill>
                <a:srgbClr val="01172E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2400"/>
              </a:lnSpc>
              <a:spcAft>
                <a:spcPts val="800"/>
              </a:spcAft>
            </a:pPr>
            <a:r>
              <a:rPr lang="pt-BR" sz="1900" b="0" spc="25" dirty="0">
                <a:solidFill>
                  <a:srgbClr val="01172E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Após a realização da Consultoria, você irá receber um relatório detalhado e personalizado, o </a:t>
            </a:r>
            <a:r>
              <a:rPr lang="pt-BR" sz="1900" b="1" spc="25" dirty="0">
                <a:solidFill>
                  <a:srgbClr val="01172E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Life </a:t>
            </a:r>
            <a:r>
              <a:rPr lang="pt-BR" sz="1900" b="1" spc="25" dirty="0" err="1">
                <a:solidFill>
                  <a:srgbClr val="01172E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</a:t>
            </a:r>
            <a:r>
              <a:rPr lang="pt-BR" sz="1900" b="0" spc="25" dirty="0">
                <a:solidFill>
                  <a:srgbClr val="01172E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®, com as principais pautas, orientações e resultados da consultoria. </a:t>
            </a:r>
            <a:endParaRPr lang="pt-BR" sz="1900" dirty="0">
              <a:solidFill>
                <a:srgbClr val="01172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EB3B427-F8D0-4312-0E14-B16865CA34B8}"/>
              </a:ext>
            </a:extLst>
          </p:cNvPr>
          <p:cNvSpPr txBox="1"/>
          <p:nvPr/>
        </p:nvSpPr>
        <p:spPr>
          <a:xfrm>
            <a:off x="723049" y="840138"/>
            <a:ext cx="6532536" cy="1207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  <a:spcAft>
                <a:spcPts val="800"/>
              </a:spcAft>
            </a:pPr>
            <a:r>
              <a:rPr lang="pt-BR" sz="4400" b="1" dirty="0">
                <a:solidFill>
                  <a:srgbClr val="00D9D8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O que você</a:t>
            </a:r>
            <a:br>
              <a:rPr lang="pt-BR" sz="4400" b="1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</a:br>
            <a:r>
              <a:rPr lang="pt-BR" sz="4800" b="1" dirty="0">
                <a:solidFill>
                  <a:srgbClr val="01172E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Receberá ao final?</a:t>
            </a:r>
            <a:endParaRPr lang="pt-BR" sz="4400" b="1" dirty="0">
              <a:solidFill>
                <a:srgbClr val="01172E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B2305E-D33E-D624-B081-77BE3AC31571}"/>
              </a:ext>
            </a:extLst>
          </p:cNvPr>
          <p:cNvSpPr txBox="1"/>
          <p:nvPr/>
        </p:nvSpPr>
        <p:spPr>
          <a:xfrm>
            <a:off x="2543021" y="5963631"/>
            <a:ext cx="269681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080"/>
              </a:spcAft>
            </a:pPr>
            <a:r>
              <a:rPr lang="pt-BR" dirty="0">
                <a:solidFill>
                  <a:schemeClr val="bg1"/>
                </a:solidFill>
                <a:latin typeface="TeXGyreAdventor" panose="00000500000000000000" pitchFamily="50" charset="0"/>
                <a:cs typeface="Arial" panose="020B0604020202020204" pitchFamily="34" charset="0"/>
              </a:rPr>
              <a:t>Seu canal</a:t>
            </a:r>
            <a:endParaRPr lang="pt-BR" sz="300" dirty="0">
              <a:solidFill>
                <a:schemeClr val="bg1"/>
              </a:solidFill>
              <a:latin typeface="TeXGyreAdventor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92CBAC6-3093-CBF3-5403-138BD06E17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2" y="5486236"/>
            <a:ext cx="383088" cy="3830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C58D0E7-0676-A4D7-2F60-0BEA68D8586C}"/>
              </a:ext>
            </a:extLst>
          </p:cNvPr>
          <p:cNvSpPr txBox="1"/>
          <p:nvPr/>
        </p:nvSpPr>
        <p:spPr>
          <a:xfrm>
            <a:off x="5385519" y="5997253"/>
            <a:ext cx="327088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080"/>
              </a:spcAft>
            </a:pPr>
            <a:r>
              <a:rPr lang="pt-BR" dirty="0">
                <a:solidFill>
                  <a:schemeClr val="bg1"/>
                </a:solidFill>
                <a:latin typeface="TeXGyreAdventor" panose="00000500000000000000" pitchFamily="50" charset="0"/>
                <a:cs typeface="Arial" panose="020B0604020202020204" pitchFamily="34" charset="0"/>
              </a:rPr>
              <a:t>Digite seu </a:t>
            </a:r>
            <a:r>
              <a:rPr lang="pt-BR" dirty="0" err="1">
                <a:solidFill>
                  <a:schemeClr val="bg1"/>
                </a:solidFill>
                <a:latin typeface="TeXGyreAdventor" panose="00000500000000000000" pitchFamily="50" charset="0"/>
                <a:cs typeface="Arial" panose="020B0604020202020204" pitchFamily="34" charset="0"/>
              </a:rPr>
              <a:t>email</a:t>
            </a:r>
            <a:r>
              <a:rPr lang="pt-BR" dirty="0">
                <a:solidFill>
                  <a:schemeClr val="bg1"/>
                </a:solidFill>
                <a:latin typeface="TeXGyreAdventor" panose="00000500000000000000" pitchFamily="50" charset="0"/>
                <a:cs typeface="Arial" panose="020B0604020202020204" pitchFamily="34" charset="0"/>
              </a:rPr>
              <a:t> ou telefone aqui</a:t>
            </a:r>
            <a:endParaRPr lang="pt-BR" sz="300" dirty="0">
              <a:solidFill>
                <a:schemeClr val="bg1"/>
              </a:solidFill>
              <a:latin typeface="TeXGyreAdventor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7D28FA-4AD7-A284-1617-125C01FE9887}"/>
              </a:ext>
            </a:extLst>
          </p:cNvPr>
          <p:cNvSpPr txBox="1"/>
          <p:nvPr/>
        </p:nvSpPr>
        <p:spPr>
          <a:xfrm>
            <a:off x="79216" y="5963631"/>
            <a:ext cx="327088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080"/>
              </a:spcAft>
            </a:pPr>
            <a:r>
              <a:rPr lang="pt-BR" dirty="0">
                <a:solidFill>
                  <a:schemeClr val="bg1"/>
                </a:solidFill>
                <a:latin typeface="TeXGyreAdventor" panose="00000500000000000000" pitchFamily="50" charset="0"/>
                <a:cs typeface="Arial" panose="020B0604020202020204" pitchFamily="34" charset="0"/>
              </a:rPr>
              <a:t>@seuinstagram</a:t>
            </a:r>
            <a:endParaRPr lang="pt-BR" sz="300" dirty="0">
              <a:solidFill>
                <a:schemeClr val="bg1"/>
              </a:solidFill>
              <a:latin typeface="TeXGyreAdventor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DFC621B-331C-D67A-E3E6-3D411EBDDC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5" y="5483488"/>
            <a:ext cx="341633" cy="341632"/>
          </a:xfrm>
          <a:prstGeom prst="rect">
            <a:avLst/>
          </a:prstGeom>
        </p:spPr>
      </p:pic>
      <p:pic>
        <p:nvPicPr>
          <p:cNvPr id="18" name="Gráfico 17" descr="Catálogo de endereços com preenchimento sólido">
            <a:extLst>
              <a:ext uri="{FF2B5EF4-FFF2-40B4-BE49-F238E27FC236}">
                <a16:creationId xmlns:a16="http://schemas.microsoft.com/office/drawing/2014/main" id="{A8DA0301-3791-BB3B-D93C-BB422ED77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4787" y="5518120"/>
            <a:ext cx="429385" cy="4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6888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B1560E5-CEF9-9D36-D170-CB5121697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7963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B83760F-A0E4-B6B2-315C-B0FC3F12A7D0}"/>
              </a:ext>
            </a:extLst>
          </p:cNvPr>
          <p:cNvSpPr>
            <a:spLocks/>
          </p:cNvSpPr>
          <p:nvPr/>
        </p:nvSpPr>
        <p:spPr>
          <a:xfrm>
            <a:off x="-107004" y="-77821"/>
            <a:ext cx="12402766" cy="7013642"/>
          </a:xfrm>
          <a:prstGeom prst="rect">
            <a:avLst/>
          </a:prstGeom>
          <a:solidFill>
            <a:srgbClr val="F0F2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pic>
        <p:nvPicPr>
          <p:cNvPr id="50" name="Imagem 49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68E4DAF4-73FB-CFA1-08FE-9481F3585A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614" y="-2460047"/>
            <a:ext cx="12710372" cy="12488856"/>
          </a:xfrm>
          <a:prstGeom prst="rect">
            <a:avLst/>
          </a:prstGeom>
        </p:spPr>
      </p:pic>
      <p:grpSp>
        <p:nvGrpSpPr>
          <p:cNvPr id="56" name="Agrupar 55">
            <a:extLst>
              <a:ext uri="{FF2B5EF4-FFF2-40B4-BE49-F238E27FC236}">
                <a16:creationId xmlns:a16="http://schemas.microsoft.com/office/drawing/2014/main" id="{65684793-456D-EBC3-AAFE-3AABA9AB7284}"/>
              </a:ext>
            </a:extLst>
          </p:cNvPr>
          <p:cNvGrpSpPr/>
          <p:nvPr/>
        </p:nvGrpSpPr>
        <p:grpSpPr>
          <a:xfrm>
            <a:off x="8539456" y="2749263"/>
            <a:ext cx="3200718" cy="2867793"/>
            <a:chOff x="8539456" y="2749263"/>
            <a:chExt cx="3200718" cy="2867793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FD6D974-834E-9017-774E-28594190782A}"/>
                </a:ext>
              </a:extLst>
            </p:cNvPr>
            <p:cNvSpPr txBox="1"/>
            <p:nvPr/>
          </p:nvSpPr>
          <p:spPr>
            <a:xfrm>
              <a:off x="9775187" y="4447505"/>
              <a:ext cx="196498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00AFB8"/>
                  </a:solidFill>
                </a:rPr>
                <a:t>Reunião 4 </a:t>
              </a:r>
            </a:p>
            <a:p>
              <a:pPr algn="ctr"/>
              <a:r>
                <a:rPr lang="pt-BR" sz="1400" dirty="0"/>
                <a:t> Cerimônia de entrega do </a:t>
              </a:r>
              <a:r>
                <a:rPr lang="pt-BR" sz="1400" b="1" i="1" dirty="0"/>
                <a:t>Financial Life </a:t>
              </a:r>
              <a:r>
                <a:rPr lang="pt-BR" sz="1400" b="1" i="1" dirty="0" err="1"/>
                <a:t>Plan</a:t>
              </a:r>
              <a:r>
                <a:rPr lang="pt-BR" sz="1400" b="1" i="1" dirty="0"/>
                <a:t> </a:t>
              </a:r>
              <a:r>
                <a:rPr lang="pt-BR" sz="1400" i="1" dirty="0"/>
                <a:t>(plano financeiro pessoal completo)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74254689-5D86-FF45-E6BE-B8634288BE15}"/>
                </a:ext>
              </a:extLst>
            </p:cNvPr>
            <p:cNvSpPr/>
            <p:nvPr/>
          </p:nvSpPr>
          <p:spPr>
            <a:xfrm>
              <a:off x="8539456" y="3857936"/>
              <a:ext cx="2331744" cy="45719"/>
            </a:xfrm>
            <a:prstGeom prst="rect">
              <a:avLst/>
            </a:prstGeom>
            <a:solidFill>
              <a:srgbClr val="0043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EA86A4F6-55FB-04F1-2736-539766D1BB74}"/>
                </a:ext>
              </a:extLst>
            </p:cNvPr>
            <p:cNvGrpSpPr/>
            <p:nvPr/>
          </p:nvGrpSpPr>
          <p:grpSpPr>
            <a:xfrm>
              <a:off x="10590962" y="3730085"/>
              <a:ext cx="333438" cy="333438"/>
              <a:chOff x="5332690" y="1119529"/>
              <a:chExt cx="333438" cy="333438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E487142D-41E6-918C-1C1F-B87CBE320E4E}"/>
                  </a:ext>
                </a:extLst>
              </p:cNvPr>
              <p:cNvSpPr/>
              <p:nvPr/>
            </p:nvSpPr>
            <p:spPr>
              <a:xfrm>
                <a:off x="5332690" y="1119529"/>
                <a:ext cx="333438" cy="333438"/>
              </a:xfrm>
              <a:prstGeom prst="ellipse">
                <a:avLst/>
              </a:prstGeom>
              <a:solidFill>
                <a:srgbClr val="00434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B7B6AAC0-031D-DF47-0C35-006863582211}"/>
                  </a:ext>
                </a:extLst>
              </p:cNvPr>
              <p:cNvSpPr/>
              <p:nvPr/>
            </p:nvSpPr>
            <p:spPr>
              <a:xfrm>
                <a:off x="5386986" y="1173825"/>
                <a:ext cx="224847" cy="224847"/>
              </a:xfrm>
              <a:prstGeom prst="ellipse">
                <a:avLst/>
              </a:prstGeom>
              <a:solidFill>
                <a:srgbClr val="F0F2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EBCE9883-19C3-F959-D2E0-CF8BA48B9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98892" y="2749263"/>
              <a:ext cx="717575" cy="851522"/>
            </a:xfrm>
            <a:prstGeom prst="rect">
              <a:avLst/>
            </a:prstGeom>
          </p:spPr>
        </p:pic>
        <p:pic>
          <p:nvPicPr>
            <p:cNvPr id="45" name="Imagem 44" descr="Ícone&#10;&#10;Descrição gerada automaticamente">
              <a:extLst>
                <a:ext uri="{FF2B5EF4-FFF2-40B4-BE49-F238E27FC236}">
                  <a16:creationId xmlns:a16="http://schemas.microsoft.com/office/drawing/2014/main" id="{011BC201-CF2C-7803-9D83-4EAA19B6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1331" y="2924382"/>
              <a:ext cx="436590" cy="436590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2840DC-13D5-243C-4A8D-344F0D66C492}"/>
              </a:ext>
            </a:extLst>
          </p:cNvPr>
          <p:cNvSpPr txBox="1"/>
          <p:nvPr/>
        </p:nvSpPr>
        <p:spPr>
          <a:xfrm>
            <a:off x="739302" y="619012"/>
            <a:ext cx="3550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>
                <a:latin typeface="Poppins" panose="00000500000000000000" pitchFamily="2" charset="0"/>
                <a:cs typeface="Poppins" panose="00000500000000000000" pitchFamily="2" charset="0"/>
              </a:rPr>
              <a:t>Como</a:t>
            </a:r>
          </a:p>
          <a:p>
            <a:r>
              <a:rPr lang="pt-BR" sz="4200" b="1" dirty="0">
                <a:solidFill>
                  <a:srgbClr val="00D8E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Funciona?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56498B-BD0C-D2CE-3BE8-7A9A5181C9C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97014" y="5882093"/>
            <a:ext cx="654044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Agrupar 54">
            <a:extLst>
              <a:ext uri="{FF2B5EF4-FFF2-40B4-BE49-F238E27FC236}">
                <a16:creationId xmlns:a16="http://schemas.microsoft.com/office/drawing/2014/main" id="{4264530D-4A46-832A-76F8-441548A867FE}"/>
              </a:ext>
            </a:extLst>
          </p:cNvPr>
          <p:cNvGrpSpPr/>
          <p:nvPr/>
        </p:nvGrpSpPr>
        <p:grpSpPr>
          <a:xfrm>
            <a:off x="6178962" y="2747649"/>
            <a:ext cx="3261500" cy="2223425"/>
            <a:chOff x="6178962" y="2747649"/>
            <a:chExt cx="3261500" cy="2223425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39ADC31-6FDA-970D-B99A-6D536F0E8093}"/>
                </a:ext>
              </a:extLst>
            </p:cNvPr>
            <p:cNvSpPr txBox="1"/>
            <p:nvPr/>
          </p:nvSpPr>
          <p:spPr>
            <a:xfrm>
              <a:off x="7475475" y="4478631"/>
              <a:ext cx="19649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00AFB8"/>
                  </a:solidFill>
                </a:rPr>
                <a:t>Reunião 3</a:t>
              </a:r>
            </a:p>
            <a:p>
              <a:pPr algn="ctr"/>
              <a:r>
                <a:rPr lang="pt-BR" sz="1400" dirty="0"/>
                <a:t>Proteções 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A53D7587-388E-F9EE-6E7C-55926FB22159}"/>
                </a:ext>
              </a:extLst>
            </p:cNvPr>
            <p:cNvSpPr/>
            <p:nvPr/>
          </p:nvSpPr>
          <p:spPr>
            <a:xfrm>
              <a:off x="6178962" y="3857936"/>
              <a:ext cx="2184306" cy="52088"/>
            </a:xfrm>
            <a:prstGeom prst="rect">
              <a:avLst/>
            </a:prstGeom>
            <a:solidFill>
              <a:srgbClr val="0548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48D329C0-F6CD-4DB7-C4EE-19588D647428}"/>
                </a:ext>
              </a:extLst>
            </p:cNvPr>
            <p:cNvGrpSpPr/>
            <p:nvPr/>
          </p:nvGrpSpPr>
          <p:grpSpPr>
            <a:xfrm>
              <a:off x="8252737" y="3717261"/>
              <a:ext cx="333438" cy="333438"/>
              <a:chOff x="5332690" y="1119529"/>
              <a:chExt cx="333438" cy="333438"/>
            </a:xfrm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DD0A66A6-2112-173B-5EA2-9A010B365AFB}"/>
                  </a:ext>
                </a:extLst>
              </p:cNvPr>
              <p:cNvSpPr/>
              <p:nvPr/>
            </p:nvSpPr>
            <p:spPr>
              <a:xfrm>
                <a:off x="5332690" y="1119529"/>
                <a:ext cx="333438" cy="333438"/>
              </a:xfrm>
              <a:prstGeom prst="ellipse">
                <a:avLst/>
              </a:prstGeom>
              <a:solidFill>
                <a:srgbClr val="05488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90521D08-177F-7F9B-7AE6-4B426F97FAB8}"/>
                  </a:ext>
                </a:extLst>
              </p:cNvPr>
              <p:cNvSpPr/>
              <p:nvPr/>
            </p:nvSpPr>
            <p:spPr>
              <a:xfrm>
                <a:off x="5386986" y="1173825"/>
                <a:ext cx="224847" cy="224847"/>
              </a:xfrm>
              <a:prstGeom prst="ellipse">
                <a:avLst/>
              </a:prstGeom>
              <a:solidFill>
                <a:srgbClr val="F0F2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21D976E6-8793-273C-C25B-06EBD03F7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65370" y="2747649"/>
              <a:ext cx="717575" cy="851522"/>
            </a:xfrm>
            <a:prstGeom prst="rect">
              <a:avLst/>
            </a:prstGeom>
          </p:spPr>
        </p:pic>
        <p:pic>
          <p:nvPicPr>
            <p:cNvPr id="41" name="Imagem 40" descr="Ícone&#10;&#10;Descrição gerada automaticamente">
              <a:extLst>
                <a:ext uri="{FF2B5EF4-FFF2-40B4-BE49-F238E27FC236}">
                  <a16:creationId xmlns:a16="http://schemas.microsoft.com/office/drawing/2014/main" id="{3E4DB0BA-8BE9-1810-14D0-AA46F0F3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452" y="2915057"/>
              <a:ext cx="410460" cy="410460"/>
            </a:xfrm>
            <a:prstGeom prst="rect">
              <a:avLst/>
            </a:prstGeom>
          </p:spPr>
        </p:pic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87D4CAEA-F846-A67F-F37C-DFE04B3C62CA}"/>
              </a:ext>
            </a:extLst>
          </p:cNvPr>
          <p:cNvGrpSpPr/>
          <p:nvPr/>
        </p:nvGrpSpPr>
        <p:grpSpPr>
          <a:xfrm>
            <a:off x="4053924" y="2724602"/>
            <a:ext cx="3048620" cy="2677359"/>
            <a:chOff x="4053924" y="2724602"/>
            <a:chExt cx="3048620" cy="2677359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58C93D5-B7C9-B657-02E6-3254F4F6A5FA}"/>
                </a:ext>
              </a:extLst>
            </p:cNvPr>
            <p:cNvSpPr txBox="1"/>
            <p:nvPr/>
          </p:nvSpPr>
          <p:spPr>
            <a:xfrm>
              <a:off x="5137557" y="4478631"/>
              <a:ext cx="19649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00AFB8"/>
                  </a:solidFill>
                </a:rPr>
                <a:t>Reunião 2  </a:t>
              </a:r>
            </a:p>
            <a:p>
              <a:pPr algn="ctr"/>
              <a:r>
                <a:rPr lang="pt-BR" sz="1400" dirty="0"/>
                <a:t>Investimentos </a:t>
              </a:r>
            </a:p>
            <a:p>
              <a:pPr algn="ctr"/>
              <a:r>
                <a:rPr lang="pt-BR" sz="1400" i="1" dirty="0"/>
                <a:t>(Oráculo, </a:t>
              </a:r>
              <a:r>
                <a:rPr lang="pt-BR" sz="1400" i="1" dirty="0" err="1"/>
                <a:t>Wealth</a:t>
              </a:r>
              <a:r>
                <a:rPr lang="pt-BR" sz="1400" i="1" dirty="0"/>
                <a:t> management)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CD52D851-9B12-A673-7E4D-46D2AF11961A}"/>
                </a:ext>
              </a:extLst>
            </p:cNvPr>
            <p:cNvSpPr/>
            <p:nvPr/>
          </p:nvSpPr>
          <p:spPr>
            <a:xfrm>
              <a:off x="4053924" y="3857936"/>
              <a:ext cx="2184306" cy="52088"/>
            </a:xfrm>
            <a:prstGeom prst="rect">
              <a:avLst/>
            </a:prstGeom>
            <a:solidFill>
              <a:srgbClr val="00808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D44D5B2B-D68E-4264-E030-BFD4FF8F7EAC}"/>
                </a:ext>
              </a:extLst>
            </p:cNvPr>
            <p:cNvGrpSpPr/>
            <p:nvPr/>
          </p:nvGrpSpPr>
          <p:grpSpPr>
            <a:xfrm>
              <a:off x="5923918" y="3717261"/>
              <a:ext cx="333438" cy="333438"/>
              <a:chOff x="5332690" y="1119529"/>
              <a:chExt cx="333438" cy="333438"/>
            </a:xfrm>
          </p:grpSpPr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97799494-F4E5-A12D-D092-E029C05716A3}"/>
                  </a:ext>
                </a:extLst>
              </p:cNvPr>
              <p:cNvSpPr/>
              <p:nvPr/>
            </p:nvSpPr>
            <p:spPr>
              <a:xfrm>
                <a:off x="5332690" y="1119529"/>
                <a:ext cx="333438" cy="333438"/>
              </a:xfrm>
              <a:prstGeom prst="ellipse">
                <a:avLst/>
              </a:prstGeom>
              <a:solidFill>
                <a:srgbClr val="00808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4D3241D6-8DF1-11ED-9A76-56FC415D802E}"/>
                  </a:ext>
                </a:extLst>
              </p:cNvPr>
              <p:cNvSpPr/>
              <p:nvPr/>
            </p:nvSpPr>
            <p:spPr>
              <a:xfrm>
                <a:off x="5386986" y="1173825"/>
                <a:ext cx="224847" cy="224847"/>
              </a:xfrm>
              <a:prstGeom prst="ellipse">
                <a:avLst/>
              </a:prstGeom>
              <a:solidFill>
                <a:srgbClr val="F0F2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85C3DF30-583D-BC87-3DE0-326287D6A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31849" y="2724602"/>
              <a:ext cx="717575" cy="851522"/>
            </a:xfrm>
            <a:prstGeom prst="rect">
              <a:avLst/>
            </a:prstGeom>
          </p:spPr>
        </p:pic>
        <p:pic>
          <p:nvPicPr>
            <p:cNvPr id="43" name="Imagem 42" descr="Ícone&#10;&#10;Descrição gerada automaticamente">
              <a:extLst>
                <a:ext uri="{FF2B5EF4-FFF2-40B4-BE49-F238E27FC236}">
                  <a16:creationId xmlns:a16="http://schemas.microsoft.com/office/drawing/2014/main" id="{35C6CAB3-BC0F-F306-A427-6847D866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305" y="2860599"/>
              <a:ext cx="436535" cy="436535"/>
            </a:xfrm>
            <a:prstGeom prst="rect">
              <a:avLst/>
            </a:prstGeom>
          </p:spPr>
        </p:pic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5A548BD2-7E06-5A39-9B91-5256175DD31F}"/>
              </a:ext>
            </a:extLst>
          </p:cNvPr>
          <p:cNvGrpSpPr/>
          <p:nvPr/>
        </p:nvGrpSpPr>
        <p:grpSpPr>
          <a:xfrm>
            <a:off x="1891563" y="2718336"/>
            <a:ext cx="3078631" cy="2652499"/>
            <a:chOff x="1891563" y="2718336"/>
            <a:chExt cx="3078631" cy="2652499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49EB1A18-A788-BDE0-B526-B541DDF40204}"/>
                </a:ext>
              </a:extLst>
            </p:cNvPr>
            <p:cNvSpPr txBox="1"/>
            <p:nvPr/>
          </p:nvSpPr>
          <p:spPr>
            <a:xfrm>
              <a:off x="3005207" y="4447505"/>
              <a:ext cx="19649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00AFB8"/>
                  </a:solidFill>
                </a:rPr>
                <a:t>Reunião 1  </a:t>
              </a:r>
            </a:p>
            <a:p>
              <a:pPr algn="ctr"/>
              <a:r>
                <a:rPr lang="pt-BR" sz="1400" b="1" i="1" dirty="0"/>
                <a:t>Planejamento e orçamento </a:t>
              </a:r>
            </a:p>
            <a:p>
              <a:pPr algn="ctr"/>
              <a:r>
                <a:rPr lang="pt-BR" sz="1400" i="1" dirty="0"/>
                <a:t>(Apolo e Preciso)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D8001D5-133E-A8FF-726A-5CC1FF2D342C}"/>
                </a:ext>
              </a:extLst>
            </p:cNvPr>
            <p:cNvSpPr/>
            <p:nvPr/>
          </p:nvSpPr>
          <p:spPr>
            <a:xfrm>
              <a:off x="1891563" y="3864304"/>
              <a:ext cx="2240170" cy="45719"/>
            </a:xfrm>
            <a:prstGeom prst="rect">
              <a:avLst/>
            </a:prstGeom>
            <a:solidFill>
              <a:srgbClr val="00AF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028623E3-A444-E812-56DF-2056284E8EBF}"/>
                </a:ext>
              </a:extLst>
            </p:cNvPr>
            <p:cNvGrpSpPr/>
            <p:nvPr/>
          </p:nvGrpSpPr>
          <p:grpSpPr>
            <a:xfrm>
              <a:off x="3826538" y="3691217"/>
              <a:ext cx="333438" cy="333438"/>
              <a:chOff x="5332690" y="1119529"/>
              <a:chExt cx="333438" cy="333438"/>
            </a:xfrm>
          </p:grpSpPr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13096B5A-6920-41CD-1C85-313A17FB9F91}"/>
                  </a:ext>
                </a:extLst>
              </p:cNvPr>
              <p:cNvSpPr/>
              <p:nvPr/>
            </p:nvSpPr>
            <p:spPr>
              <a:xfrm>
                <a:off x="5332690" y="1119529"/>
                <a:ext cx="333438" cy="333438"/>
              </a:xfrm>
              <a:prstGeom prst="ellipse">
                <a:avLst/>
              </a:prstGeom>
              <a:solidFill>
                <a:srgbClr val="00AF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790326FA-AA0C-93C9-EA41-9E3AEF6DA771}"/>
                  </a:ext>
                </a:extLst>
              </p:cNvPr>
              <p:cNvSpPr/>
              <p:nvPr/>
            </p:nvSpPr>
            <p:spPr>
              <a:xfrm>
                <a:off x="5384921" y="1173824"/>
                <a:ext cx="224847" cy="224847"/>
              </a:xfrm>
              <a:prstGeom prst="ellipse">
                <a:avLst/>
              </a:prstGeom>
              <a:solidFill>
                <a:srgbClr val="F0F2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5E6D24A6-D9D2-EFA2-FD5F-A8D749387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8912" y="2718336"/>
              <a:ext cx="717575" cy="851522"/>
            </a:xfrm>
            <a:prstGeom prst="rect">
              <a:avLst/>
            </a:prstGeom>
          </p:spPr>
        </p:pic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E7F8DDB0-3DF3-C8B9-5440-BDC082DB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69650" y="2878142"/>
              <a:ext cx="402440" cy="402440"/>
            </a:xfrm>
            <a:prstGeom prst="rect">
              <a:avLst/>
            </a:prstGeom>
          </p:spPr>
        </p:pic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AAD5DCC3-1F63-51E6-C2FA-D915F0C2C2F4}"/>
              </a:ext>
            </a:extLst>
          </p:cNvPr>
          <p:cNvGrpSpPr/>
          <p:nvPr/>
        </p:nvGrpSpPr>
        <p:grpSpPr>
          <a:xfrm>
            <a:off x="804521" y="2737448"/>
            <a:ext cx="1837270" cy="2541054"/>
            <a:chOff x="804521" y="2737448"/>
            <a:chExt cx="1837270" cy="2541054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3917D820-C841-8A80-DD25-53AC85B460A7}"/>
                </a:ext>
              </a:extLst>
            </p:cNvPr>
            <p:cNvSpPr txBox="1"/>
            <p:nvPr/>
          </p:nvSpPr>
          <p:spPr>
            <a:xfrm>
              <a:off x="1032743" y="4539838"/>
              <a:ext cx="1609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Coleta </a:t>
              </a:r>
              <a:r>
                <a:rPr lang="pt-BR" sz="1400" b="1" i="1" dirty="0"/>
                <a:t>personalizada</a:t>
              </a:r>
              <a:r>
                <a:rPr lang="pt-BR" sz="1400" dirty="0"/>
                <a:t> </a:t>
              </a:r>
            </a:p>
            <a:p>
              <a:pPr algn="ctr"/>
              <a:r>
                <a:rPr lang="pt-BR" sz="1400" dirty="0"/>
                <a:t>de dados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D5608200-088F-76B2-DBB1-EA9126FFB90A}"/>
                </a:ext>
              </a:extLst>
            </p:cNvPr>
            <p:cNvSpPr/>
            <p:nvPr/>
          </p:nvSpPr>
          <p:spPr>
            <a:xfrm>
              <a:off x="804521" y="3857936"/>
              <a:ext cx="1032746" cy="45719"/>
            </a:xfrm>
            <a:prstGeom prst="rect">
              <a:avLst/>
            </a:prstGeom>
            <a:solidFill>
              <a:srgbClr val="00D8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B81275FA-3C2D-7396-5300-142EDAE43AC1}"/>
                </a:ext>
              </a:extLst>
            </p:cNvPr>
            <p:cNvGrpSpPr/>
            <p:nvPr/>
          </p:nvGrpSpPr>
          <p:grpSpPr>
            <a:xfrm>
              <a:off x="1673744" y="3703603"/>
              <a:ext cx="333438" cy="333438"/>
              <a:chOff x="5332690" y="1119529"/>
              <a:chExt cx="333438" cy="333438"/>
            </a:xfrm>
          </p:grpSpPr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41F22299-4E8A-7E6D-57ED-7C2859E2CBCF}"/>
                  </a:ext>
                </a:extLst>
              </p:cNvPr>
              <p:cNvSpPr/>
              <p:nvPr/>
            </p:nvSpPr>
            <p:spPr>
              <a:xfrm>
                <a:off x="5332690" y="1119529"/>
                <a:ext cx="333438" cy="333438"/>
              </a:xfrm>
              <a:prstGeom prst="ellipse">
                <a:avLst/>
              </a:prstGeom>
              <a:solidFill>
                <a:srgbClr val="00D8E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64961BBF-C683-7F0A-E5A2-929F4810B4F3}"/>
                  </a:ext>
                </a:extLst>
              </p:cNvPr>
              <p:cNvSpPr/>
              <p:nvPr/>
            </p:nvSpPr>
            <p:spPr>
              <a:xfrm>
                <a:off x="5389779" y="1172587"/>
                <a:ext cx="224847" cy="224847"/>
              </a:xfrm>
              <a:prstGeom prst="ellipse">
                <a:avLst/>
              </a:prstGeom>
              <a:solidFill>
                <a:srgbClr val="F0F2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pic>
          <p:nvPicPr>
            <p:cNvPr id="35" name="Imagem 34" descr="Forma, Círculo&#10;&#10;Descrição gerada automaticamente">
              <a:extLst>
                <a:ext uri="{FF2B5EF4-FFF2-40B4-BE49-F238E27FC236}">
                  <a16:creationId xmlns:a16="http://schemas.microsoft.com/office/drawing/2014/main" id="{45B4F8BF-3FDC-8825-4471-73FCAD4EB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479" y="2737448"/>
              <a:ext cx="717575" cy="851523"/>
            </a:xfrm>
            <a:prstGeom prst="rect">
              <a:avLst/>
            </a:prstGeom>
          </p:spPr>
        </p:pic>
        <p:pic>
          <p:nvPicPr>
            <p:cNvPr id="47" name="Imagem 46">
              <a:extLst>
                <a:ext uri="{FF2B5EF4-FFF2-40B4-BE49-F238E27FC236}">
                  <a16:creationId xmlns:a16="http://schemas.microsoft.com/office/drawing/2014/main" id="{9C924079-A351-53EE-0E74-883D76BAA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40669" y="2896101"/>
              <a:ext cx="402440" cy="402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8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4D2CB01-DCC7-CD91-91FC-C0E1AB5C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8300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D9C9EED-5917-8A7E-D675-8601CD4BF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2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29DDAB8-02E9-2680-9999-946561CB1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61318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F24EB89B-CD7F-9B25-01CA-78ABE1C28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6749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4B708D0-35E6-5745-E449-F232885B5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481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0651F78-EA8E-F6FE-C840-2AB55AD32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086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104</Words>
  <Application>Microsoft Office PowerPoint</Application>
  <PresentationFormat>Widescreen</PresentationFormat>
  <Paragraphs>23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Poppins</vt:lpstr>
      <vt:lpstr>TeXGyreAdventor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MOITA ED</dc:creator>
  <cp:lastModifiedBy>Lucas Andrade</cp:lastModifiedBy>
  <cp:revision>102</cp:revision>
  <dcterms:created xsi:type="dcterms:W3CDTF">2022-01-12T19:17:10Z</dcterms:created>
  <dcterms:modified xsi:type="dcterms:W3CDTF">2024-06-25T13:48:19Z</dcterms:modified>
</cp:coreProperties>
</file>