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lsx" ContentType="application/ks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71" r:id="rId3"/>
    <p:sldId id="268" r:id="rId4"/>
    <p:sldId id="269" r:id="rId5"/>
    <p:sldId id="270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ED0EC"/>
    <a:srgbClr val="85A6DB"/>
    <a:srgbClr val="FFFFFF"/>
    <a:srgbClr val="F7F2EF"/>
    <a:srgbClr val="EDE8E5"/>
    <a:srgbClr val="212121"/>
    <a:srgbClr val="848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033" autoAdjust="0"/>
  </p:normalViewPr>
  <p:slideViewPr>
    <p:cSldViewPr snapToGrid="0">
      <p:cViewPr>
        <p:scale>
          <a:sx n="285" d="100"/>
          <a:sy n="285" d="100"/>
        </p:scale>
        <p:origin x="163" y="-6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55271216416774E-2"/>
          <c:y val="3.4375000000000003E-2"/>
          <c:w val="0.96489457567166448"/>
          <c:h val="0.80078605064072872"/>
        </c:manualLayout>
      </c:layout>
      <c:lineChart>
        <c:grouping val="standard"/>
        <c:varyColors val="0"/>
        <c:ser>
          <c:idx val="0"/>
          <c:order val="0"/>
          <c:tx>
            <c:strRef>
              <c:f>Plan1!$A$1</c:f>
              <c:strCache>
                <c:ptCount val="1"/>
                <c:pt idx="0">
                  <c:v>S/ Dividendos $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3">
                    <a:shade val="76000"/>
                  </a:schemeClr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4B-45A9-8222-A9350336091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4B-45A9-8222-A9350336091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4B-45A9-8222-A9350336091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4B-45A9-8222-A9350336091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4B-45A9-8222-A9350336091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4B-45A9-8222-A9350336091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4B-45A9-8222-A9350336091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4B-45A9-8222-A9350336091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4B-45A9-8222-A9350336091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4B-45A9-8222-A9350336091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74B-45A9-8222-A9350336091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4B-45A9-8222-A935033609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Plan1!$A$2:$A$14</c:f>
              <c:numCache>
                <c:formatCode>"R$"\ #,##0.0;[Red]\-"R$"\ #,##0.0</c:formatCode>
                <c:ptCount val="13"/>
                <c:pt idx="0">
                  <c:v>4</c:v>
                </c:pt>
                <c:pt idx="1">
                  <c:v>9.5250186286898906</c:v>
                </c:pt>
                <c:pt idx="2">
                  <c:v>17.1564763405325</c:v>
                </c:pt>
                <c:pt idx="3">
                  <c:v>27.697462846029801</c:v>
                </c:pt>
                <c:pt idx="4">
                  <c:v>42.257249547940098</c:v>
                </c:pt>
                <c:pt idx="5">
                  <c:v>62.368022737391698</c:v>
                </c:pt>
                <c:pt idx="6">
                  <c:v>90.146121864660799</c:v>
                </c:pt>
                <c:pt idx="7">
                  <c:v>128.5147506516</c:v>
                </c:pt>
                <c:pt idx="8">
                  <c:v>181.51159785288101</c:v>
                </c:pt>
                <c:pt idx="9">
                  <c:v>254.71373986510901</c:v>
                </c:pt>
                <c:pt idx="10">
                  <c:v>355.82453943450002</c:v>
                </c:pt>
                <c:pt idx="11">
                  <c:v>495.48430223015203</c:v>
                </c:pt>
                <c:pt idx="12" formatCode="&quot;R$&quot;#,##0_);[Red]\(&quot;R$&quot;#,##0\)">
                  <c:v>688.39000001124998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E74B-45A9-8222-A9350336091C}"/>
            </c:ext>
          </c:extLst>
        </c:ser>
        <c:ser>
          <c:idx val="1"/>
          <c:order val="1"/>
          <c:tx>
            <c:strRef>
              <c:f>Plan1!$B$1</c:f>
              <c:strCache>
                <c:ptCount val="1"/>
                <c:pt idx="0">
                  <c:v> C/ Dividendos $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rgbClr val="0000FF"/>
              </a:solidFill>
              <a:ln w="9525">
                <a:solidFill>
                  <a:schemeClr val="accent3">
                    <a:tint val="77000"/>
                  </a:schemeClr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74B-45A9-8222-A9350336091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74B-45A9-8222-A9350336091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74B-45A9-8222-A9350336091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74B-45A9-8222-A9350336091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74B-45A9-8222-A9350336091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74B-45A9-8222-A9350336091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74B-45A9-8222-A9350336091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74B-45A9-8222-A9350336091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74B-45A9-8222-A9350336091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74B-45A9-8222-A9350336091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74B-45A9-8222-A9350336091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74B-45A9-8222-A935033609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Plan1!$B$2:$B$14</c:f>
              <c:numCache>
                <c:formatCode>"R$"\ #,##0.0;[Red]\-"R$"\ #,##0.0</c:formatCode>
                <c:ptCount val="13"/>
                <c:pt idx="0">
                  <c:v>4</c:v>
                </c:pt>
                <c:pt idx="1">
                  <c:v>9.9878871020078606</c:v>
                </c:pt>
                <c:pt idx="2">
                  <c:v>18.951585088605899</c:v>
                </c:pt>
                <c:pt idx="3">
                  <c:v>32.369987978666899</c:v>
                </c:pt>
                <c:pt idx="4">
                  <c:v>52.456958377402302</c:v>
                </c:pt>
                <c:pt idx="5">
                  <c:v>82.526586119652606</c:v>
                </c:pt>
                <c:pt idx="6">
                  <c:v>127.53997014965201</c:v>
                </c:pt>
                <c:pt idx="7">
                  <c:v>194.92373556239301</c:v>
                </c:pt>
                <c:pt idx="8">
                  <c:v>295.79533051230999</c:v>
                </c:pt>
                <c:pt idx="9">
                  <c:v>446.797261102204</c:v>
                </c:pt>
                <c:pt idx="10">
                  <c:v>672.84288924158102</c:v>
                </c:pt>
                <c:pt idx="11">
                  <c:v>1011.22681454184</c:v>
                </c:pt>
                <c:pt idx="12" formatCode="&quot;R$&quot;#,##0_);[Red]\(&quot;R$&quot;#,##0\)">
                  <c:v>1517.7779999999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9-E74B-45A9-8222-A93503360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5844648"/>
        <c:axId val="915833280"/>
      </c:lineChart>
      <c:catAx>
        <c:axId val="915844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15833280"/>
        <c:crosses val="autoZero"/>
        <c:auto val="1"/>
        <c:lblAlgn val="ctr"/>
        <c:lblOffset val="100"/>
        <c:tickLblSkip val="1"/>
        <c:noMultiLvlLbl val="0"/>
      </c:catAx>
      <c:valAx>
        <c:axId val="915833280"/>
        <c:scaling>
          <c:orientation val="minMax"/>
        </c:scaling>
        <c:delete val="0"/>
        <c:axPos val="l"/>
        <c:numFmt formatCode="&quot;R$&quot;\ #,##0.0;[Red]\-&quot;R$&quot;\ 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1212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15844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21212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848484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1.724739297620119E-2"/>
          <c:y val="0.93601285713984417"/>
          <c:w val="0.32481806415466125"/>
          <c:h val="5.68323970573392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1048689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0FC5D-214D-42F7-98ED-175C808E8C14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90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1048691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692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1048693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566D7-B2B3-4DC5-B091-E1EC887E3DA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8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t-BR" dirty="0"/>
          </a:p>
        </p:txBody>
      </p:sp>
      <p:sp>
        <p:nvSpPr>
          <p:cNvPr id="1048589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566D7-B2B3-4DC5-B091-E1EC887E3DAD}" type="slidenum">
              <a:rPr lang="pt-BR" smtClean="0"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2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tem total autonomia para editar a apresentação e personalizar de acordo com a sua Franquia. No entanto, recomendamos que você mantenha essa página do slide, pois esses dados acima te ajudam no quesito de “autoridade” perante o RH;</a:t>
            </a:r>
          </a:p>
          <a:p>
            <a:endParaRPr lang="pt-BR" dirty="0"/>
          </a:p>
          <a:p>
            <a:r>
              <a:rPr lang="pt-BR" dirty="0"/>
              <a:t>- Caso queira adicionar um slide de “Apresentação Pessoal” para reforçar seu branding, recomendamos duplicar este slide e adicionar na próxima página pontos de autoridade do seu currículo pessoal; </a:t>
            </a:r>
          </a:p>
          <a:p>
            <a:endParaRPr lang="pt-BR" dirty="0"/>
          </a:p>
        </p:txBody>
      </p:sp>
      <p:sp>
        <p:nvSpPr>
          <p:cNvPr id="1048603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566D7-B2B3-4DC5-B091-E1EC887E3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192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6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48607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566D7-B2B3-4DC5-B091-E1EC887E3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676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4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48615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566D7-B2B3-4DC5-B091-E1EC887E3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30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1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Evidenciar nesse slide a importância de investir bem, como ensinado do treinamento Fábrica de Milionários, que está no Investidor 5.0;</a:t>
            </a:r>
          </a:p>
          <a:p>
            <a:endParaRPr lang="pt-BR" dirty="0"/>
          </a:p>
          <a:p>
            <a:pPr marL="0" indent="0">
              <a:buFontTx/>
              <a:buNone/>
            </a:pPr>
            <a:r>
              <a:rPr lang="pt-BR" dirty="0"/>
              <a:t>1. Investimentos consistentes, mensais, durante vários anos, é um dos principais potencializadores para que você se torne um Milionário;</a:t>
            </a:r>
          </a:p>
          <a:p>
            <a:pPr marL="0" indent="0">
              <a:buFontTx/>
              <a:buNone/>
            </a:pPr>
            <a:r>
              <a:rPr lang="pt-BR" b="0" dirty="0"/>
              <a:t>2. </a:t>
            </a:r>
            <a:r>
              <a:rPr lang="pt-BR" dirty="0"/>
              <a:t>Reinvestir os dividendos em fase de construção patrimonial pode alavancar bastante a curva de crescimento de R$ (vide foto acima);</a:t>
            </a:r>
          </a:p>
          <a:p>
            <a:pPr marL="0" indent="0">
              <a:buFontTx/>
              <a:buNone/>
            </a:pPr>
            <a:endParaRPr lang="pt-BR" dirty="0"/>
          </a:p>
          <a:p>
            <a:pPr marL="0" indent="0">
              <a:buFontTx/>
              <a:buNone/>
            </a:pPr>
            <a:r>
              <a:rPr lang="pt-BR" dirty="0"/>
              <a:t>Evidenciar o efeito do dinheiro ao longo do tempo. Investimentos inteligentes fazem muita diferença no longo prazo. </a:t>
            </a:r>
          </a:p>
          <a:p>
            <a:pPr marL="0" indent="0">
              <a:buFontTx/>
              <a:buNone/>
            </a:pPr>
            <a:r>
              <a:rPr lang="pt-BR" dirty="0"/>
              <a:t>Queremos que os colaboradores da sua empresa tenham acesso a isso. É possível também para quem tem pouco dinheiro.</a:t>
            </a:r>
          </a:p>
          <a:p>
            <a:pPr marL="0" indent="0">
              <a:buFontTx/>
              <a:buNone/>
            </a:pPr>
            <a:r>
              <a:rPr lang="pt-BR" dirty="0"/>
              <a:t>Com disciplina, é possível ficar milionário com 15-20 anos. </a:t>
            </a:r>
          </a:p>
          <a:p>
            <a:pPr marL="0" indent="0">
              <a:buFontTx/>
              <a:buNone/>
            </a:pPr>
            <a:endParaRPr lang="pt-BR" dirty="0"/>
          </a:p>
          <a:p>
            <a:pPr marL="0" indent="0">
              <a:buFontTx/>
              <a:buNone/>
            </a:pPr>
            <a:endParaRPr lang="pt-BR" dirty="0"/>
          </a:p>
          <a:p>
            <a:pPr marL="0" indent="0">
              <a:buFontTx/>
              <a:buNone/>
            </a:pPr>
            <a:endParaRPr lang="pt-BR" b="0" dirty="0"/>
          </a:p>
        </p:txBody>
      </p:sp>
      <p:sp>
        <p:nvSpPr>
          <p:cNvPr id="1048622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566D7-B2B3-4DC5-B091-E1EC887E3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50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7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Evidenciar que esses são os valores para contratação de convênio corporativo. </a:t>
            </a:r>
          </a:p>
          <a:p>
            <a:endParaRPr lang="pt-BR" dirty="0"/>
          </a:p>
          <a:p>
            <a:r>
              <a:rPr lang="pt-BR" dirty="0"/>
              <a:t>Nessa etapa, você pode falar “como selecionamos a sua empresa para realização deste convênio, esse </a:t>
            </a:r>
            <a:r>
              <a:rPr lang="pt-BR" sz="18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Arial" panose="020B0604020202020204" pitchFamily="34" charset="0"/>
              </a:rPr>
              <a:t>formato de trabalho não traz </a:t>
            </a:r>
            <a:r>
              <a:rPr lang="pt-BR" sz="1800" i="1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Arial" panose="020B0604020202020204" pitchFamily="34" charset="0"/>
              </a:rPr>
              <a:t>nenhum custo direto ou indireto</a:t>
            </a:r>
            <a:r>
              <a:rPr lang="pt-BR" sz="18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Arial" panose="020B0604020202020204" pitchFamily="34" charset="0"/>
              </a:rPr>
              <a:t> para a sua empresa”, sendo assim, para contratação do convênio neste mês, o investimento seria de R$0,00</a:t>
            </a:r>
          </a:p>
          <a:p>
            <a:endParaRPr lang="pt-BR" dirty="0"/>
          </a:p>
        </p:txBody>
      </p:sp>
      <p:sp>
        <p:nvSpPr>
          <p:cNvPr id="1048628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566D7-B2B3-4DC5-B091-E1EC887E3DAD}" type="slidenum">
              <a:rPr lang="pt-BR" smtClean="0"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1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Slide de empresas conveniadas &gt; VOLUME e destaque para empresas principais;
Importante: 
- Todos os franqueados devem/podem comunicar a Empreender Dinheiro sobre a realização novos convênios realizados. 
- A soma de convênios realizados, por vários franqueados e, em várias regiões, pode reforçar ainda mais a força da proposta de convênio, o que gera efeitos positivos para os franqueados, por consequência.
</a:t>
            </a:r>
          </a:p>
        </p:txBody>
      </p:sp>
      <p:sp>
        <p:nvSpPr>
          <p:cNvPr id="1048632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566D7-B2B3-4DC5-B091-E1EC887E3DAD}" type="slidenum">
              <a:rPr lang="pt-BR" smtClean="0"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7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OBS: Neste momento faça uma demonstração da Consultoria Express (sem pitch) para a responsavel pelo convênio. Isso vai aumentar a clareza sobre sua entrega e o envolvimento desta pessoa com a proposta. Ela também falará bem sobre o que você a entregou, então capriche! 
As entregas do convênio podem ser adaptadas de acordo com a empresa/parceria realizada. 
Por exemplo, se você não tiver interesse de realizar uma palestra, pode remover esse tópico;
</a:t>
            </a:r>
          </a:p>
        </p:txBody>
      </p:sp>
      <p:sp>
        <p:nvSpPr>
          <p:cNvPr id="1048638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566D7-B2B3-4DC5-B091-E1EC887E3DAD}" type="slidenum">
              <a:rPr lang="pt-BR" smtClean="0"/>
              <a:t>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48582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04858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58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58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48656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65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5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65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48645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64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4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64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4859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59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59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59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48661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4866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6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66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48666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667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668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69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670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48672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48673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674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48675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676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77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678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48641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42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643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80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681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4868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68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4868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8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68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048650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1048651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48652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653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48654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48577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4857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10DE4-0D7A-4F45-817A-44C2F1ABA5E1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1048579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048580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9112A-2E9A-4A6E-9139-D36CFA4FD137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image" Target="../media/image37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microsoft.com/office/2007/relationships/hdphoto" Target="../media/hdphoto3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E526362-568B-0033-F5A7-7F3C5BC41A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2097153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565" y="2998765"/>
            <a:ext cx="5202870" cy="860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097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2F8CF32-4A1A-B05E-F1A2-81110519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12">
            <a:extLst>
              <a:ext uri="{FF2B5EF4-FFF2-40B4-BE49-F238E27FC236}">
                <a16:creationId xmlns:a16="http://schemas.microsoft.com/office/drawing/2014/main" id="{A3F14B21-EF93-61AB-DB93-316F189A8B25}"/>
              </a:ext>
            </a:extLst>
          </p:cNvPr>
          <p:cNvSpPr txBox="1"/>
          <p:nvPr/>
        </p:nvSpPr>
        <p:spPr>
          <a:xfrm>
            <a:off x="8817314" y="5407137"/>
            <a:ext cx="310652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SzPct val="115000"/>
              <a:buFont typeface="Wingdings" panose="05000000000000000000" pitchFamily="2" charset="2"/>
              <a:buChar char="§"/>
            </a:pPr>
            <a:r>
              <a:rPr lang="pt-BR" sz="1500" dirty="0">
                <a:latin typeface="TeXGyreAdventor" panose="00000500000000000000" pitchFamily="50" charset="0"/>
              </a:rPr>
              <a:t>Presente nas </a:t>
            </a:r>
            <a:r>
              <a:rPr lang="pt-BR" sz="1500" b="1" dirty="0">
                <a:latin typeface="TeXGyreAdventor" panose="00000500000000000000" pitchFamily="50" charset="0"/>
              </a:rPr>
              <a:t>5 regiões </a:t>
            </a:r>
          </a:p>
          <a:p>
            <a:pPr>
              <a:buClr>
                <a:srgbClr val="0000FF"/>
              </a:buClr>
              <a:buSzPct val="115000"/>
            </a:pPr>
            <a:r>
              <a:rPr lang="pt-BR" sz="1500" b="1" dirty="0">
                <a:latin typeface="TeXGyreAdventor" panose="00000500000000000000" pitchFamily="50" charset="0"/>
              </a:rPr>
              <a:t>do país</a:t>
            </a:r>
            <a:r>
              <a:rPr lang="pt-BR" sz="1500" dirty="0">
                <a:latin typeface="TeXGyreAdventor" panose="00000500000000000000" pitchFamily="50" charset="0"/>
              </a:rPr>
              <a:t>, com mais de </a:t>
            </a:r>
          </a:p>
          <a:p>
            <a:pPr>
              <a:buClr>
                <a:srgbClr val="0000FF"/>
              </a:buClr>
              <a:buSzPct val="115000"/>
            </a:pPr>
            <a:r>
              <a:rPr lang="pt-BR" sz="1500" dirty="0">
                <a:latin typeface="TeXGyreAdventor" panose="00000500000000000000" pitchFamily="50" charset="0"/>
              </a:rPr>
              <a:t>13mil alunos</a:t>
            </a:r>
          </a:p>
          <a:p>
            <a:pPr marL="285750" indent="-285750">
              <a:buClr>
                <a:srgbClr val="0000FF"/>
              </a:buClr>
              <a:buSzPct val="115000"/>
              <a:buFont typeface="Wingdings" panose="05000000000000000000" pitchFamily="2" charset="2"/>
              <a:buChar char="§"/>
            </a:pPr>
            <a:endParaRPr lang="pt-BR" sz="1700" dirty="0">
              <a:latin typeface="TeXGyreAdventor" panose="00000500000000000000" pitchFamily="50" charset="0"/>
            </a:endParaRPr>
          </a:p>
        </p:txBody>
      </p:sp>
      <p:sp>
        <p:nvSpPr>
          <p:cNvPr id="1048595" name="CaixaDeTexto 11"/>
          <p:cNvSpPr txBox="1"/>
          <p:nvPr/>
        </p:nvSpPr>
        <p:spPr>
          <a:xfrm>
            <a:off x="2301029" y="498340"/>
            <a:ext cx="758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TeXGyreAdventor" panose="00000500000000000000" pitchFamily="50" charset="0"/>
                <a:cs typeface="Poppins" panose="00000500000000000000" pitchFamily="2" charset="0"/>
              </a:rPr>
              <a:t>ECOSSISTEMA EMPREENDER DINHEIRO</a:t>
            </a:r>
          </a:p>
        </p:txBody>
      </p:sp>
      <p:sp>
        <p:nvSpPr>
          <p:cNvPr id="1048596" name="CaixaDeTexto 12"/>
          <p:cNvSpPr txBox="1"/>
          <p:nvPr/>
        </p:nvSpPr>
        <p:spPr>
          <a:xfrm>
            <a:off x="8817314" y="3429892"/>
            <a:ext cx="3106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SzPct val="115000"/>
              <a:buFont typeface="Wingdings" panose="05000000000000000000" pitchFamily="2" charset="2"/>
              <a:buChar char="§"/>
            </a:pPr>
            <a:r>
              <a:rPr lang="pt-BR" sz="1500" dirty="0">
                <a:latin typeface="TeXGyreAdventor" panose="00000500000000000000" pitchFamily="50" charset="0"/>
              </a:rPr>
              <a:t>Desenvolve </a:t>
            </a:r>
            <a:r>
              <a:rPr lang="pt-BR" sz="1500" b="1" dirty="0">
                <a:latin typeface="TeXGyreAdventor" panose="00000500000000000000" pitchFamily="50" charset="0"/>
              </a:rPr>
              <a:t>soluções </a:t>
            </a:r>
          </a:p>
          <a:p>
            <a:pPr>
              <a:buClr>
                <a:srgbClr val="0000FF"/>
              </a:buClr>
              <a:buSzPct val="115000"/>
            </a:pPr>
            <a:r>
              <a:rPr lang="pt-BR" sz="1500" b="1" dirty="0">
                <a:latin typeface="TeXGyreAdventor" panose="00000500000000000000" pitchFamily="50" charset="0"/>
              </a:rPr>
              <a:t>que unem tecnologia à educação </a:t>
            </a:r>
            <a:r>
              <a:rPr lang="pt-BR" sz="1500" dirty="0">
                <a:latin typeface="TeXGyreAdventor" panose="00000500000000000000" pitchFamily="50" charset="0"/>
              </a:rPr>
              <a:t>para garantir resultados mais efetivos </a:t>
            </a:r>
          </a:p>
          <a:p>
            <a:pPr>
              <a:buClr>
                <a:srgbClr val="0000FF"/>
              </a:buClr>
              <a:buSzPct val="115000"/>
            </a:pPr>
            <a:r>
              <a:rPr lang="pt-BR" sz="1500" dirty="0">
                <a:latin typeface="TeXGyreAdventor" panose="00000500000000000000" pitchFamily="50" charset="0"/>
              </a:rPr>
              <a:t>aos seus alunos, investidores </a:t>
            </a:r>
          </a:p>
          <a:p>
            <a:pPr>
              <a:buClr>
                <a:srgbClr val="0000FF"/>
              </a:buClr>
              <a:buSzPct val="115000"/>
            </a:pPr>
            <a:r>
              <a:rPr lang="pt-BR" sz="1500" dirty="0">
                <a:latin typeface="TeXGyreAdventor" panose="00000500000000000000" pitchFamily="50" charset="0"/>
              </a:rPr>
              <a:t>e consultores</a:t>
            </a: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0D9C5068-7A34-2375-C597-EEF76865D11B}"/>
              </a:ext>
            </a:extLst>
          </p:cNvPr>
          <p:cNvSpPr txBox="1"/>
          <p:nvPr/>
        </p:nvSpPr>
        <p:spPr>
          <a:xfrm>
            <a:off x="385780" y="2413336"/>
            <a:ext cx="334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SzPct val="115000"/>
              <a:buFont typeface="Wingdings" panose="05000000000000000000" pitchFamily="2" charset="2"/>
              <a:buChar char="§"/>
            </a:pPr>
            <a:r>
              <a:rPr lang="pt-BR" sz="1500" dirty="0">
                <a:latin typeface="TeXGyreAdventor" panose="00000500000000000000" pitchFamily="50" charset="0"/>
              </a:rPr>
              <a:t>A Empreender Dinheiro é </a:t>
            </a:r>
          </a:p>
          <a:p>
            <a:pPr>
              <a:buClr>
                <a:srgbClr val="0000FF"/>
              </a:buClr>
              <a:buSzPct val="115000"/>
            </a:pPr>
            <a:r>
              <a:rPr lang="pt-BR" sz="1500" dirty="0">
                <a:latin typeface="TeXGyreAdventor" panose="00000500000000000000" pitchFamily="50" charset="0"/>
              </a:rPr>
              <a:t>uma empresa que difunde a Educação Financeira no Brasil </a:t>
            </a:r>
          </a:p>
          <a:p>
            <a:pPr>
              <a:buClr>
                <a:srgbClr val="0000FF"/>
              </a:buClr>
              <a:buSzPct val="115000"/>
            </a:pPr>
            <a:r>
              <a:rPr lang="pt-BR" sz="1500" b="1" dirty="0">
                <a:latin typeface="TeXGyreAdventor" panose="00000500000000000000" pitchFamily="50" charset="0"/>
              </a:rPr>
              <a:t>há mais de 5 anos</a:t>
            </a:r>
            <a:endParaRPr lang="pt-BR" sz="1700" dirty="0">
              <a:latin typeface="TeXGyreAdventor" panose="00000500000000000000" pitchFamily="50" charset="0"/>
            </a:endParaRPr>
          </a:p>
        </p:txBody>
      </p:sp>
      <p:sp>
        <p:nvSpPr>
          <p:cNvPr id="6" name="CaixaDeTexto 12">
            <a:extLst>
              <a:ext uri="{FF2B5EF4-FFF2-40B4-BE49-F238E27FC236}">
                <a16:creationId xmlns:a16="http://schemas.microsoft.com/office/drawing/2014/main" id="{64606E18-0160-1801-E329-C96C208DA593}"/>
              </a:ext>
            </a:extLst>
          </p:cNvPr>
          <p:cNvSpPr txBox="1"/>
          <p:nvPr/>
        </p:nvSpPr>
        <p:spPr>
          <a:xfrm>
            <a:off x="8817314" y="2020921"/>
            <a:ext cx="33417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SzPct val="115000"/>
              <a:buFont typeface="Wingdings" panose="05000000000000000000" pitchFamily="2" charset="2"/>
              <a:buChar char="§"/>
            </a:pPr>
            <a:r>
              <a:rPr lang="pt-BR" sz="1500" b="1" dirty="0">
                <a:latin typeface="TeXGyreAdventor" panose="00000500000000000000" pitchFamily="50" charset="0"/>
              </a:rPr>
              <a:t>Criadora da</a:t>
            </a:r>
            <a:r>
              <a:rPr lang="pt-BR" sz="1500" dirty="0">
                <a:latin typeface="TeXGyreAdventor" panose="00000500000000000000" pitchFamily="50" charset="0"/>
              </a:rPr>
              <a:t> Certificação de Distinção para Educadores Financeiros </a:t>
            </a:r>
            <a:r>
              <a:rPr lang="pt-BR" sz="1500" b="1" dirty="0" err="1">
                <a:latin typeface="TeXGyreAdventor" panose="00000500000000000000" pitchFamily="50" charset="0"/>
              </a:rPr>
              <a:t>CFEd</a:t>
            </a:r>
            <a:r>
              <a:rPr lang="pt-BR" sz="1500" b="1" dirty="0">
                <a:effectLst/>
                <a:latin typeface="TeXGyreAdventor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endParaRPr lang="pt-BR" sz="1700" dirty="0">
              <a:latin typeface="TeXGyreAdventor" panose="00000500000000000000" pitchFamily="50" charset="0"/>
            </a:endParaRPr>
          </a:p>
        </p:txBody>
      </p:sp>
      <p:sp>
        <p:nvSpPr>
          <p:cNvPr id="7" name="CaixaDeTexto 12">
            <a:extLst>
              <a:ext uri="{FF2B5EF4-FFF2-40B4-BE49-F238E27FC236}">
                <a16:creationId xmlns:a16="http://schemas.microsoft.com/office/drawing/2014/main" id="{7B7EF552-68AC-D8C3-65C6-4AFB3CC9AD34}"/>
              </a:ext>
            </a:extLst>
          </p:cNvPr>
          <p:cNvSpPr txBox="1"/>
          <p:nvPr/>
        </p:nvSpPr>
        <p:spPr>
          <a:xfrm>
            <a:off x="385780" y="4907220"/>
            <a:ext cx="33417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SzPct val="115000"/>
              <a:buFont typeface="Wingdings" panose="05000000000000000000" pitchFamily="2" charset="2"/>
              <a:buChar char="§"/>
            </a:pPr>
            <a:r>
              <a:rPr lang="pt-BR" sz="1500" dirty="0">
                <a:latin typeface="TeXGyreAdventor" panose="00000500000000000000" pitchFamily="50" charset="0"/>
              </a:rPr>
              <a:t>Formadora de </a:t>
            </a:r>
            <a:r>
              <a:rPr lang="pt-BR" sz="1500" b="1" dirty="0">
                <a:latin typeface="TeXGyreAdventor" panose="00000500000000000000" pitchFamily="50" charset="0"/>
              </a:rPr>
              <a:t>Educadores Financeiros certificados </a:t>
            </a:r>
            <a:r>
              <a:rPr lang="pt-BR" sz="1500" dirty="0">
                <a:latin typeface="TeXGyreAdventor" panose="00000500000000000000" pitchFamily="50" charset="0"/>
              </a:rPr>
              <a:t>e credenciados em todo o país</a:t>
            </a:r>
          </a:p>
          <a:p>
            <a:pPr algn="ctr">
              <a:buClr>
                <a:srgbClr val="0000FF"/>
              </a:buClr>
              <a:buSzPct val="115000"/>
            </a:pPr>
            <a:endParaRPr lang="pt-BR" sz="1700" dirty="0">
              <a:latin typeface="TeXGyreAdvento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5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48596" grpId="0"/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0385E12-F506-8C79-5CB2-B4938232C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1"/>
            <a:ext cx="12191996" cy="6857998"/>
          </a:xfrm>
          <a:prstGeom prst="rect">
            <a:avLst/>
          </a:prstGeom>
          <a:noFill/>
        </p:spPr>
      </p:pic>
      <p:sp>
        <p:nvSpPr>
          <p:cNvPr id="1048604" name="CaixaDeTexto 11"/>
          <p:cNvSpPr txBox="1"/>
          <p:nvPr/>
        </p:nvSpPr>
        <p:spPr>
          <a:xfrm>
            <a:off x="622576" y="2890391"/>
            <a:ext cx="3229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TeXGyreAdventor" panose="00000500000000000000" pitchFamily="50" charset="0"/>
                <a:cs typeface="Poppins" panose="00000500000000000000" pitchFamily="2" charset="0"/>
              </a:rPr>
              <a:t>CONTEXTO NACIONAL:</a:t>
            </a:r>
            <a:br>
              <a:rPr lang="pt-BR" sz="3200" b="1" dirty="0">
                <a:solidFill>
                  <a:srgbClr val="FFFFFF"/>
                </a:solidFill>
                <a:latin typeface="TeXGyreAdventor" panose="00000500000000000000" pitchFamily="50" charset="0"/>
                <a:cs typeface="Poppins" panose="00000500000000000000" pitchFamily="2" charset="0"/>
              </a:rPr>
            </a:br>
            <a:r>
              <a:rPr lang="pt-BR" sz="4400" b="1" dirty="0">
                <a:solidFill>
                  <a:srgbClr val="FFFFFF"/>
                </a:solidFill>
                <a:latin typeface="TeXGyreAdventor" panose="00000500000000000000" pitchFamily="50" charset="0"/>
                <a:cs typeface="Poppins" panose="00000500000000000000" pitchFamily="2" charset="0"/>
              </a:rPr>
              <a:t>PROBLEMA</a:t>
            </a:r>
          </a:p>
        </p:txBody>
      </p:sp>
      <p:pic>
        <p:nvPicPr>
          <p:cNvPr id="2097162" name="Imagem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8466" y="450541"/>
            <a:ext cx="5159884" cy="2185363"/>
          </a:xfrm>
          <a:prstGeom prst="rect">
            <a:avLst/>
          </a:prstGeom>
        </p:spPr>
      </p:pic>
      <p:pic>
        <p:nvPicPr>
          <p:cNvPr id="2097163" name="Imagem 5" descr="Interface gráfica do usuário, Texto, Aplicativo, Email  Descrição gerada automaticamen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24222"/>
            <a:ext cx="5159884" cy="2572661"/>
          </a:xfrm>
          <a:prstGeom prst="rect">
            <a:avLst/>
          </a:prstGeom>
        </p:spPr>
      </p:pic>
      <p:pic>
        <p:nvPicPr>
          <p:cNvPr id="209716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4535" y="1739953"/>
            <a:ext cx="5159884" cy="2300875"/>
          </a:xfrm>
          <a:prstGeom prst="rect">
            <a:avLst/>
          </a:prstGeom>
          <a:noFill/>
        </p:spPr>
      </p:pic>
      <p:pic>
        <p:nvPicPr>
          <p:cNvPr id="2097165" name="Imagem 8" descr="Interface gráfica do usuário, Texto, Aplicativo  Descrição gerada automaticament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413" y="2911178"/>
            <a:ext cx="5346152" cy="2300875"/>
          </a:xfrm>
          <a:prstGeom prst="rect">
            <a:avLst/>
          </a:prstGeom>
        </p:spPr>
      </p:pic>
      <p:pic>
        <p:nvPicPr>
          <p:cNvPr id="2097166" name="Imagem 12" descr="Interface gráfica do usuário, Texto, Aplicativo  Descrição gerada automaticament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738112"/>
            <a:ext cx="5159884" cy="2689728"/>
          </a:xfrm>
          <a:prstGeom prst="rect">
            <a:avLst/>
          </a:prstGeom>
        </p:spPr>
      </p:pic>
      <p:pic>
        <p:nvPicPr>
          <p:cNvPr id="4" name="Imagem 22">
            <a:extLst>
              <a:ext uri="{FF2B5EF4-FFF2-40B4-BE49-F238E27FC236}">
                <a16:creationId xmlns:a16="http://schemas.microsoft.com/office/drawing/2014/main" id="{2DDDC207-8192-62A8-892C-F01D3A684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7694" y="5854983"/>
            <a:ext cx="621897" cy="62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2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41D17FF2-EECD-E82D-6EDF-9B2FB79C8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12191998" cy="6857998"/>
          </a:xfrm>
          <a:prstGeom prst="rect">
            <a:avLst/>
          </a:prstGeom>
          <a:noFill/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E103D5C-A806-BEB7-1B96-EBF4CF34A7BC}"/>
              </a:ext>
            </a:extLst>
          </p:cNvPr>
          <p:cNvSpPr txBox="1"/>
          <p:nvPr/>
        </p:nvSpPr>
        <p:spPr>
          <a:xfrm>
            <a:off x="898745" y="683196"/>
            <a:ext cx="881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TeXGyreAdventor" panose="00000500000000000000" pitchFamily="50" charset="0"/>
                <a:cs typeface="Poppins" panose="00000500000000000000" pitchFamily="2" charset="0"/>
              </a:rPr>
              <a:t>QUAIS AS CONSEQUÊNCIAS?</a:t>
            </a:r>
          </a:p>
        </p:txBody>
      </p:sp>
      <p:pic>
        <p:nvPicPr>
          <p:cNvPr id="13" name="Imagem 22">
            <a:extLst>
              <a:ext uri="{FF2B5EF4-FFF2-40B4-BE49-F238E27FC236}">
                <a16:creationId xmlns:a16="http://schemas.microsoft.com/office/drawing/2014/main" id="{DE863474-C32C-0EE2-FB5A-507EFCFA8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7694" y="5854983"/>
            <a:ext cx="621897" cy="621897"/>
          </a:xfrm>
          <a:prstGeom prst="rect">
            <a:avLst/>
          </a:prstGeom>
        </p:spPr>
      </p:pic>
      <p:grpSp>
        <p:nvGrpSpPr>
          <p:cNvPr id="40" name="Agrupar 39">
            <a:extLst>
              <a:ext uri="{FF2B5EF4-FFF2-40B4-BE49-F238E27FC236}">
                <a16:creationId xmlns:a16="http://schemas.microsoft.com/office/drawing/2014/main" id="{97EB8AFA-C26A-5BAF-EAFF-21A40BF192D3}"/>
              </a:ext>
            </a:extLst>
          </p:cNvPr>
          <p:cNvGrpSpPr/>
          <p:nvPr/>
        </p:nvGrpSpPr>
        <p:grpSpPr>
          <a:xfrm>
            <a:off x="8356171" y="2631199"/>
            <a:ext cx="2976429" cy="2073048"/>
            <a:chOff x="8356171" y="2631199"/>
            <a:chExt cx="2976429" cy="2073048"/>
          </a:xfrm>
        </p:grpSpPr>
        <p:sp>
          <p:nvSpPr>
            <p:cNvPr id="1048611" name="CaixaDeTexto 15"/>
            <p:cNvSpPr txBox="1"/>
            <p:nvPr/>
          </p:nvSpPr>
          <p:spPr>
            <a:xfrm>
              <a:off x="9299860" y="4088694"/>
              <a:ext cx="20327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dirty="0">
                  <a:latin typeface="TeXGyreAdventor" panose="00000500000000000000" pitchFamily="50" charset="0"/>
                </a:rPr>
                <a:t>Menor Produtividade </a:t>
              </a:r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1A03EF83-0FAE-F3C5-579F-F37602686E94}"/>
                </a:ext>
              </a:extLst>
            </p:cNvPr>
            <p:cNvGrpSpPr/>
            <p:nvPr/>
          </p:nvGrpSpPr>
          <p:grpSpPr>
            <a:xfrm>
              <a:off x="8356171" y="2631199"/>
              <a:ext cx="2489230" cy="1115971"/>
              <a:chOff x="8356171" y="2631199"/>
              <a:chExt cx="2489230" cy="1115971"/>
            </a:xfrm>
          </p:grpSpPr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A15EEA02-71F0-4B22-5FBB-B753CA35B972}"/>
                  </a:ext>
                </a:extLst>
              </p:cNvPr>
              <p:cNvSpPr/>
              <p:nvPr/>
            </p:nvSpPr>
            <p:spPr>
              <a:xfrm flipV="1">
                <a:off x="8356171" y="3184301"/>
                <a:ext cx="1359311" cy="6690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140C45EF-97E4-D654-E8B1-2285BD87E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2769" y="2631199"/>
                <a:ext cx="1142632" cy="1115971"/>
              </a:xfrm>
              <a:prstGeom prst="rect">
                <a:avLst/>
              </a:prstGeom>
            </p:spPr>
          </p:pic>
        </p:grp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5646D0B5-287E-6E62-C667-E9119DBDD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157" y="2832827"/>
              <a:ext cx="769856" cy="769856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6774EBCB-D14E-0877-32EB-11644A62DF4E}"/>
              </a:ext>
            </a:extLst>
          </p:cNvPr>
          <p:cNvGrpSpPr/>
          <p:nvPr/>
        </p:nvGrpSpPr>
        <p:grpSpPr>
          <a:xfrm>
            <a:off x="6451275" y="2631200"/>
            <a:ext cx="2492499" cy="1817126"/>
            <a:chOff x="6451275" y="2631200"/>
            <a:chExt cx="2492499" cy="1817126"/>
          </a:xfrm>
        </p:grpSpPr>
        <p:sp>
          <p:nvSpPr>
            <p:cNvPr id="1048610" name="CaixaDeTexto 16"/>
            <p:cNvSpPr txBox="1"/>
            <p:nvPr/>
          </p:nvSpPr>
          <p:spPr>
            <a:xfrm>
              <a:off x="7362255" y="4094383"/>
              <a:ext cx="158151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TeXGyreAdventor" panose="00000500000000000000" pitchFamily="50" charset="0"/>
                </a:rPr>
                <a:t>Absenteísmo</a:t>
              </a:r>
            </a:p>
          </p:txBody>
        </p: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0B97D008-C08F-4990-B393-793A5C6553BB}"/>
                </a:ext>
              </a:extLst>
            </p:cNvPr>
            <p:cNvGrpSpPr/>
            <p:nvPr/>
          </p:nvGrpSpPr>
          <p:grpSpPr>
            <a:xfrm>
              <a:off x="6451275" y="2631200"/>
              <a:ext cx="2273055" cy="1115971"/>
              <a:chOff x="6451275" y="2631200"/>
              <a:chExt cx="2273055" cy="1115971"/>
            </a:xfrm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905E16ED-FB73-00F9-6E33-9349E05BF60D}"/>
                  </a:ext>
                </a:extLst>
              </p:cNvPr>
              <p:cNvSpPr/>
              <p:nvPr/>
            </p:nvSpPr>
            <p:spPr>
              <a:xfrm flipV="1">
                <a:off x="6451275" y="3189183"/>
                <a:ext cx="1136183" cy="620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02060"/>
                  </a:solidFill>
                </a:endParaRPr>
              </a:p>
            </p:txBody>
          </p:sp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0F9286A4-B361-F630-9B66-94CE40E06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1698" y="2631200"/>
                <a:ext cx="1142632" cy="1115971"/>
              </a:xfrm>
              <a:prstGeom prst="rect">
                <a:avLst/>
              </a:prstGeom>
            </p:spPr>
          </p:pic>
        </p:grp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527F893B-0357-CC4C-A567-0E4833F76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8086" y="2817934"/>
              <a:ext cx="769856" cy="769856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9EAC955-5873-8417-320B-16762412125B}"/>
              </a:ext>
            </a:extLst>
          </p:cNvPr>
          <p:cNvGrpSpPr/>
          <p:nvPr/>
        </p:nvGrpSpPr>
        <p:grpSpPr>
          <a:xfrm>
            <a:off x="4383689" y="2631200"/>
            <a:ext cx="2664625" cy="2334657"/>
            <a:chOff x="4383689" y="2631200"/>
            <a:chExt cx="2664625" cy="2334657"/>
          </a:xfrm>
        </p:grpSpPr>
        <p:sp>
          <p:nvSpPr>
            <p:cNvPr id="1048612" name="CaixaDeTexto 14"/>
            <p:cNvSpPr txBox="1"/>
            <p:nvPr/>
          </p:nvSpPr>
          <p:spPr>
            <a:xfrm>
              <a:off x="5131226" y="4088694"/>
              <a:ext cx="191708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dirty="0">
                  <a:latin typeface="TeXGyreAdventor" panose="00000500000000000000" pitchFamily="50" charset="0"/>
                </a:rPr>
                <a:t>Baixa motivação </a:t>
              </a:r>
            </a:p>
            <a:p>
              <a:pPr algn="ctr"/>
              <a:r>
                <a:rPr lang="pt-BR" sz="1700" dirty="0">
                  <a:latin typeface="TeXGyreAdventor" panose="00000500000000000000" pitchFamily="50" charset="0"/>
                </a:rPr>
                <a:t>no trabalho</a:t>
              </a:r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A203E5AF-4315-2F5A-8CE5-C3D30FD30407}"/>
                </a:ext>
              </a:extLst>
            </p:cNvPr>
            <p:cNvGrpSpPr/>
            <p:nvPr/>
          </p:nvGrpSpPr>
          <p:grpSpPr>
            <a:xfrm>
              <a:off x="4383689" y="2631200"/>
              <a:ext cx="2222762" cy="1115971"/>
              <a:chOff x="4383689" y="2631200"/>
              <a:chExt cx="2222762" cy="1115971"/>
            </a:xfrm>
          </p:grpSpPr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CBF07AF-D71C-F000-D0D0-5FEFDF16A4D1}"/>
                  </a:ext>
                </a:extLst>
              </p:cNvPr>
              <p:cNvSpPr/>
              <p:nvPr/>
            </p:nvSpPr>
            <p:spPr>
              <a:xfrm flipV="1">
                <a:off x="4383689" y="3217754"/>
                <a:ext cx="1089148" cy="6690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5ED383AC-6805-32C5-7E39-DCEA743F2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3819" y="2631200"/>
                <a:ext cx="1142632" cy="1115971"/>
              </a:xfrm>
              <a:prstGeom prst="rect">
                <a:avLst/>
              </a:prstGeom>
            </p:spPr>
          </p:pic>
        </p:grp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8F48AB76-EA77-B9E3-2106-5DF2719FB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1419" y="2847721"/>
              <a:ext cx="769856" cy="769856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380B0971-6017-31A7-F6CD-3E949FE7BECE}"/>
              </a:ext>
            </a:extLst>
          </p:cNvPr>
          <p:cNvGrpSpPr/>
          <p:nvPr/>
        </p:nvGrpSpPr>
        <p:grpSpPr>
          <a:xfrm>
            <a:off x="2186723" y="2631201"/>
            <a:ext cx="2683318" cy="2863565"/>
            <a:chOff x="2186723" y="2631201"/>
            <a:chExt cx="2683318" cy="2863565"/>
          </a:xfrm>
        </p:grpSpPr>
        <p:sp>
          <p:nvSpPr>
            <p:cNvPr id="1048609" name="CaixaDeTexto 13"/>
            <p:cNvSpPr txBox="1"/>
            <p:nvPr/>
          </p:nvSpPr>
          <p:spPr>
            <a:xfrm>
              <a:off x="2952952" y="4094383"/>
              <a:ext cx="1917089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dirty="0">
                  <a:latin typeface="TeXGyreAdventor" panose="00000500000000000000" pitchFamily="50" charset="0"/>
                </a:rPr>
                <a:t>Solicitações </a:t>
              </a:r>
            </a:p>
            <a:p>
              <a:pPr algn="ctr"/>
              <a:r>
                <a:rPr lang="pt-BR" sz="1700" dirty="0">
                  <a:latin typeface="TeXGyreAdventor" panose="00000500000000000000" pitchFamily="50" charset="0"/>
                </a:rPr>
                <a:t>de acordos, </a:t>
              </a:r>
              <a:br>
                <a:rPr lang="pt-BR" sz="1700" dirty="0">
                  <a:latin typeface="TeXGyreAdventor" panose="00000500000000000000" pitchFamily="50" charset="0"/>
                </a:rPr>
              </a:br>
              <a:r>
                <a:rPr lang="pt-BR" sz="1700" dirty="0">
                  <a:latin typeface="TeXGyreAdventor" panose="00000500000000000000" pitchFamily="50" charset="0"/>
                </a:rPr>
                <a:t>adiantamentos e empréstimos consignados</a:t>
              </a:r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0E9EA556-89C1-E4BC-7669-EFC873112612}"/>
                </a:ext>
              </a:extLst>
            </p:cNvPr>
            <p:cNvGrpSpPr/>
            <p:nvPr/>
          </p:nvGrpSpPr>
          <p:grpSpPr>
            <a:xfrm>
              <a:off x="2186723" y="2631201"/>
              <a:ext cx="2296089" cy="1115971"/>
              <a:chOff x="2186723" y="2631201"/>
              <a:chExt cx="2296089" cy="1115971"/>
            </a:xfrm>
          </p:grpSpPr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6A252702-0F69-D41B-045A-4BFD7B0795D6}"/>
                  </a:ext>
                </a:extLst>
              </p:cNvPr>
              <p:cNvSpPr/>
              <p:nvPr/>
            </p:nvSpPr>
            <p:spPr>
              <a:xfrm flipV="1">
                <a:off x="2186723" y="3217754"/>
                <a:ext cx="1153457" cy="6690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02060"/>
                  </a:solidFill>
                </a:endParaRPr>
              </a:p>
            </p:txBody>
          </p:sp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394B313D-C136-FA9D-5481-918B96BE1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0180" y="2631201"/>
                <a:ext cx="1142632" cy="1115971"/>
              </a:xfrm>
              <a:prstGeom prst="rect">
                <a:avLst/>
              </a:prstGeom>
            </p:spPr>
          </p:pic>
        </p:grpSp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B7AB2199-A390-FCE2-0D98-513FF7E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0348" y="2847721"/>
              <a:ext cx="740069" cy="740069"/>
            </a:xfrm>
            <a:prstGeom prst="rect">
              <a:avLst/>
            </a:prstGeom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71ACF39-DD93-C976-3D4D-26A4B74FFDC1}"/>
              </a:ext>
            </a:extLst>
          </p:cNvPr>
          <p:cNvGrpSpPr/>
          <p:nvPr/>
        </p:nvGrpSpPr>
        <p:grpSpPr>
          <a:xfrm>
            <a:off x="1" y="2631202"/>
            <a:ext cx="2795981" cy="2073045"/>
            <a:chOff x="1" y="2631202"/>
            <a:chExt cx="2795981" cy="2073045"/>
          </a:xfrm>
        </p:grpSpPr>
        <p:sp>
          <p:nvSpPr>
            <p:cNvPr id="1048608" name="CaixaDeTexto 12"/>
            <p:cNvSpPr txBox="1"/>
            <p:nvPr/>
          </p:nvSpPr>
          <p:spPr>
            <a:xfrm>
              <a:off x="500528" y="4088694"/>
              <a:ext cx="22954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dirty="0">
                  <a:latin typeface="TeXGyreAdventor" panose="00000500000000000000" pitchFamily="50" charset="0"/>
                </a:rPr>
                <a:t>Insatisfação </a:t>
              </a:r>
            </a:p>
            <a:p>
              <a:pPr algn="ctr"/>
              <a:r>
                <a:rPr lang="pt-BR" sz="1700" dirty="0">
                  <a:latin typeface="TeXGyreAdventor" panose="00000500000000000000" pitchFamily="50" charset="0"/>
                </a:rPr>
                <a:t>Salarial</a:t>
              </a:r>
            </a:p>
          </p:txBody>
        </p: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90ECE788-8A56-EB1C-EFA0-F56F6CF763CD}"/>
                </a:ext>
              </a:extLst>
            </p:cNvPr>
            <p:cNvGrpSpPr/>
            <p:nvPr/>
          </p:nvGrpSpPr>
          <p:grpSpPr>
            <a:xfrm>
              <a:off x="1" y="2631202"/>
              <a:ext cx="2219570" cy="1115971"/>
              <a:chOff x="1" y="2631202"/>
              <a:chExt cx="2219570" cy="1115971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40F26B50-3DC0-E507-ED6D-F95ADFA8F0F3}"/>
                  </a:ext>
                </a:extLst>
              </p:cNvPr>
              <p:cNvSpPr/>
              <p:nvPr/>
            </p:nvSpPr>
            <p:spPr>
              <a:xfrm flipV="1">
                <a:off x="1" y="3217753"/>
                <a:ext cx="1076938" cy="6690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5B97DBB7-2BE6-045D-F806-D181899B1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6939" y="2631202"/>
                <a:ext cx="1142632" cy="1115971"/>
              </a:xfrm>
              <a:prstGeom prst="rect">
                <a:avLst/>
              </a:prstGeom>
            </p:spPr>
          </p:pic>
        </p:grp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8441A942-0D0E-EBE7-C12F-6157FBF1D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3327" y="2817934"/>
              <a:ext cx="769856" cy="769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624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12191998" cy="6857999"/>
          </a:xfrm>
          <a:prstGeom prst="rect">
            <a:avLst/>
          </a:prstGeom>
          <a:noFill/>
        </p:spPr>
      </p:pic>
      <p:sp>
        <p:nvSpPr>
          <p:cNvPr id="1048616" name="CaixaDeTexto 10"/>
          <p:cNvSpPr txBox="1"/>
          <p:nvPr/>
        </p:nvSpPr>
        <p:spPr>
          <a:xfrm>
            <a:off x="887595" y="675098"/>
            <a:ext cx="881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TeXGyreAdventor" panose="00000500000000000000" pitchFamily="50" charset="0"/>
                <a:cs typeface="Poppins" panose="00000500000000000000" pitchFamily="2" charset="0"/>
              </a:rPr>
              <a:t>IMPACTOS DO BOM INVESTIMENTO</a:t>
            </a:r>
          </a:p>
        </p:txBody>
      </p:sp>
      <p:grpSp>
        <p:nvGrpSpPr>
          <p:cNvPr id="44" name="Agrupar 1"/>
          <p:cNvGrpSpPr/>
          <p:nvPr/>
        </p:nvGrpSpPr>
        <p:grpSpPr>
          <a:xfrm>
            <a:off x="1010555" y="2048004"/>
            <a:ext cx="10571845" cy="3696025"/>
            <a:chOff x="1545769" y="2042907"/>
            <a:chExt cx="9515931" cy="3866891"/>
          </a:xfrm>
        </p:grpSpPr>
        <p:graphicFrame>
          <p:nvGraphicFramePr>
            <p:cNvPr id="4194304" name="Gráfico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77411475"/>
                </p:ext>
              </p:extLst>
            </p:nvPr>
          </p:nvGraphicFramePr>
          <p:xfrm>
            <a:off x="1545769" y="2048762"/>
            <a:ext cx="9515931" cy="38610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48617" name="CaixaDeTexto 8"/>
            <p:cNvSpPr txBox="1"/>
            <p:nvPr/>
          </p:nvSpPr>
          <p:spPr>
            <a:xfrm>
              <a:off x="2547328" y="2042907"/>
              <a:ext cx="7303679" cy="2327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pc="300" dirty="0">
                  <a:solidFill>
                    <a:srgbClr val="212121"/>
                  </a:solidFill>
                  <a:latin typeface="Segoe UI" panose="020B0502040204020203" pitchFamily="34" charset="0"/>
                  <a:ea typeface="Gotham Book" charset="0"/>
                  <a:cs typeface="Segoe UI" panose="020B0502040204020203" pitchFamily="34" charset="0"/>
                </a:rPr>
                <a:t>APLICAÇÃO ANUAL DE R$ 4MIL, OU</a:t>
              </a:r>
              <a:br>
                <a:rPr lang="pt-BR" spc="300" dirty="0">
                  <a:solidFill>
                    <a:srgbClr val="212121"/>
                  </a:solidFill>
                  <a:latin typeface="Segoe UI" panose="020B0502040204020203" pitchFamily="34" charset="0"/>
                  <a:ea typeface="Gotham Book" charset="0"/>
                  <a:cs typeface="Segoe UI" panose="020B0502040204020203" pitchFamily="34" charset="0"/>
                </a:rPr>
              </a:br>
              <a:r>
                <a:rPr lang="pt-BR" b="1" spc="300" dirty="0">
                  <a:solidFill>
                    <a:srgbClr val="212121"/>
                  </a:solidFill>
                  <a:latin typeface="Segoe UI" panose="020B0502040204020203" pitchFamily="34" charset="0"/>
                  <a:ea typeface="Gotham Book" charset="0"/>
                  <a:cs typeface="Segoe UI" panose="020B0502040204020203" pitchFamily="34" charset="0"/>
                </a:rPr>
                <a:t>R$ 333 POR MÊS</a:t>
              </a:r>
            </a:p>
            <a:p>
              <a:br>
                <a:rPr lang="pt-BR" b="1" spc="300" dirty="0">
                  <a:solidFill>
                    <a:srgbClr val="212121"/>
                  </a:solidFill>
                  <a:latin typeface="Segoe UI" panose="020B0502040204020203" pitchFamily="34" charset="0"/>
                  <a:ea typeface="Gotham Book" charset="0"/>
                  <a:cs typeface="Segoe UI" panose="020B0502040204020203" pitchFamily="34" charset="0"/>
                </a:rPr>
              </a:br>
              <a:r>
                <a:rPr lang="pt-BR" spc="300" dirty="0">
                  <a:solidFill>
                    <a:srgbClr val="212121"/>
                  </a:solidFill>
                  <a:latin typeface="Segoe UI" panose="020B0502040204020203" pitchFamily="34" charset="0"/>
                  <a:ea typeface="Gotham Book" charset="0"/>
                  <a:cs typeface="Segoe UI" panose="020B0502040204020203" pitchFamily="34" charset="0"/>
                </a:rPr>
                <a:t>VALOR TOTAL INVESTIDO DE </a:t>
              </a:r>
              <a:r>
                <a:rPr lang="pt-BR" b="1" spc="300" dirty="0">
                  <a:solidFill>
                    <a:srgbClr val="212121"/>
                  </a:solidFill>
                  <a:latin typeface="Segoe UI" panose="020B0502040204020203" pitchFamily="34" charset="0"/>
                  <a:ea typeface="Gotham Book" charset="0"/>
                  <a:cs typeface="Segoe UI" panose="020B0502040204020203" pitchFamily="34" charset="0"/>
                </a:rPr>
                <a:t>R$ 52MIL </a:t>
              </a:r>
              <a:br>
                <a:rPr lang="pt-BR" b="1" spc="300" dirty="0">
                  <a:solidFill>
                    <a:srgbClr val="212121"/>
                  </a:solidFill>
                  <a:latin typeface="Segoe UI" panose="020B0502040204020203" pitchFamily="34" charset="0"/>
                  <a:ea typeface="Gotham Book" charset="0"/>
                  <a:cs typeface="Segoe UI" panose="020B0502040204020203" pitchFamily="34" charset="0"/>
                </a:rPr>
              </a:br>
              <a:r>
                <a:rPr lang="pt-BR" spc="300" dirty="0">
                  <a:solidFill>
                    <a:srgbClr val="212121"/>
                  </a:solidFill>
                  <a:latin typeface="Segoe UI" panose="020B0502040204020203" pitchFamily="34" charset="0"/>
                  <a:ea typeface="Gotham Book" charset="0"/>
                  <a:cs typeface="Segoe UI" panose="020B0502040204020203" pitchFamily="34" charset="0"/>
                </a:rPr>
                <a:t>(13 ANOS * R$ 4MIL/ANO)</a:t>
              </a:r>
            </a:p>
            <a:p>
              <a:endParaRPr lang="pt-BR" spc="300" dirty="0">
                <a:solidFill>
                  <a:srgbClr val="212121"/>
                </a:solidFill>
                <a:latin typeface="Segoe UI" panose="020B0502040204020203" pitchFamily="34" charset="0"/>
                <a:ea typeface="Gotham Book" charset="0"/>
                <a:cs typeface="Segoe UI" panose="020B0502040204020203" pitchFamily="34" charset="0"/>
              </a:endParaRPr>
            </a:p>
            <a:p>
              <a:r>
                <a:rPr lang="pt-BR" spc="300" dirty="0">
                  <a:solidFill>
                    <a:srgbClr val="212121"/>
                  </a:solidFill>
                  <a:latin typeface="Segoe UI" panose="020B0502040204020203" pitchFamily="34" charset="0"/>
                  <a:ea typeface="Gotham Book" charset="0"/>
                  <a:cs typeface="Segoe UI" panose="020B0502040204020203" pitchFamily="34" charset="0"/>
                </a:rPr>
                <a:t>(em R$ Mil)</a:t>
              </a:r>
            </a:p>
            <a:p>
              <a:endParaRPr lang="pt-BR" spc="300" dirty="0">
                <a:solidFill>
                  <a:srgbClr val="21212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048618" name="CaixaDeTexto 2"/>
          <p:cNvSpPr txBox="1"/>
          <p:nvPr/>
        </p:nvSpPr>
        <p:spPr>
          <a:xfrm>
            <a:off x="10678742" y="1868934"/>
            <a:ext cx="1071880" cy="358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R$ 1.518</a:t>
            </a:r>
          </a:p>
        </p:txBody>
      </p:sp>
      <p:sp>
        <p:nvSpPr>
          <p:cNvPr id="1048619" name="CaixaDeTexto 13"/>
          <p:cNvSpPr txBox="1"/>
          <p:nvPr/>
        </p:nvSpPr>
        <p:spPr>
          <a:xfrm>
            <a:off x="10763700" y="3428999"/>
            <a:ext cx="881380" cy="358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R$ 688</a:t>
            </a:r>
          </a:p>
        </p:txBody>
      </p:sp>
      <p:pic>
        <p:nvPicPr>
          <p:cNvPr id="3" name="Imagem 22">
            <a:extLst>
              <a:ext uri="{FF2B5EF4-FFF2-40B4-BE49-F238E27FC236}">
                <a16:creationId xmlns:a16="http://schemas.microsoft.com/office/drawing/2014/main" id="{4957BD9F-4E54-F7BD-3662-D398BDDC2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7694" y="5854983"/>
            <a:ext cx="621897" cy="62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5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1994" cy="6857997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012750D-56DF-47B3-EF8D-E2B3E6772FD0}"/>
              </a:ext>
            </a:extLst>
          </p:cNvPr>
          <p:cNvSpPr txBox="1"/>
          <p:nvPr/>
        </p:nvSpPr>
        <p:spPr>
          <a:xfrm>
            <a:off x="898745" y="683196"/>
            <a:ext cx="8816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TeXGyreAdventor" panose="00000500000000000000" pitchFamily="50" charset="0"/>
                <a:cs typeface="Poppins" panose="00000500000000000000" pitchFamily="2" charset="0"/>
              </a:rPr>
              <a:t>PROPOSTA DE CONVÊNIO EMPRESARIAL</a:t>
            </a:r>
          </a:p>
        </p:txBody>
      </p:sp>
      <p:pic>
        <p:nvPicPr>
          <p:cNvPr id="7" name="Imagem 22">
            <a:extLst>
              <a:ext uri="{FF2B5EF4-FFF2-40B4-BE49-F238E27FC236}">
                <a16:creationId xmlns:a16="http://schemas.microsoft.com/office/drawing/2014/main" id="{998129E1-9DE8-4BA5-6E61-08A6E729D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7694" y="5854983"/>
            <a:ext cx="621897" cy="621897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A53659B-1E42-21C3-2C2A-76B0E5B8FF75}"/>
              </a:ext>
            </a:extLst>
          </p:cNvPr>
          <p:cNvGrpSpPr/>
          <p:nvPr/>
        </p:nvGrpSpPr>
        <p:grpSpPr>
          <a:xfrm>
            <a:off x="791321" y="2075119"/>
            <a:ext cx="5567791" cy="710951"/>
            <a:chOff x="780435" y="2434348"/>
            <a:chExt cx="5567791" cy="710951"/>
          </a:xfrm>
        </p:grpSpPr>
        <p:sp>
          <p:nvSpPr>
            <p:cNvPr id="1048623" name="CaixaDeTexto 19"/>
            <p:cNvSpPr txBox="1"/>
            <p:nvPr/>
          </p:nvSpPr>
          <p:spPr>
            <a:xfrm>
              <a:off x="1990946" y="2506741"/>
              <a:ext cx="435728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TeXGyreAdventor" panose="00000500000000000000" pitchFamily="50" charset="0"/>
                </a:rPr>
                <a:t>Palestra Corporativa de Sensibilização</a:t>
              </a:r>
            </a:p>
            <a:p>
              <a:r>
                <a:rPr lang="pt-BR" sz="1700" b="1" dirty="0">
                  <a:latin typeface="TeXGyreAdventor" panose="00000500000000000000" pitchFamily="50" charset="0"/>
                </a:rPr>
                <a:t>Valor: R$2.000,00</a:t>
              </a:r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D628FA27-B957-554E-066E-F2170C65F6C2}"/>
                </a:ext>
              </a:extLst>
            </p:cNvPr>
            <p:cNvGrpSpPr/>
            <p:nvPr/>
          </p:nvGrpSpPr>
          <p:grpSpPr>
            <a:xfrm>
              <a:off x="780435" y="2434348"/>
              <a:ext cx="922446" cy="710951"/>
              <a:chOff x="5648302" y="2626342"/>
              <a:chExt cx="1035531" cy="798108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F4D47CC5-20D3-4FEC-2867-7A2EAFDA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6658" y="2626342"/>
                <a:ext cx="817175" cy="798108"/>
              </a:xfrm>
              <a:prstGeom prst="rect">
                <a:avLst/>
              </a:prstGeom>
            </p:spPr>
          </p:pic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56EF4E20-7B98-9667-C36E-0CDBCCCAE1D5}"/>
                  </a:ext>
                </a:extLst>
              </p:cNvPr>
              <p:cNvSpPr txBox="1"/>
              <p:nvPr/>
            </p:nvSpPr>
            <p:spPr>
              <a:xfrm>
                <a:off x="5648302" y="2726357"/>
                <a:ext cx="982971" cy="621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3000" b="1" dirty="0">
                    <a:solidFill>
                      <a:schemeClr val="bg1"/>
                    </a:solidFill>
                    <a:latin typeface="TeXGyreAdventor" panose="00000500000000000000" pitchFamily="50" charset="0"/>
                    <a:cs typeface="Poppins" panose="00000500000000000000" pitchFamily="2" charset="0"/>
                  </a:rPr>
                  <a:t>01</a:t>
                </a:r>
              </a:p>
            </p:txBody>
          </p:sp>
        </p:grp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4B7AAC0-B09A-AA7F-8D87-AC4A057F6C2A}"/>
              </a:ext>
            </a:extLst>
          </p:cNvPr>
          <p:cNvGrpSpPr/>
          <p:nvPr/>
        </p:nvGrpSpPr>
        <p:grpSpPr>
          <a:xfrm>
            <a:off x="753208" y="3204348"/>
            <a:ext cx="7665080" cy="710951"/>
            <a:chOff x="742322" y="3808662"/>
            <a:chExt cx="7665080" cy="710951"/>
          </a:xfrm>
        </p:grpSpPr>
        <p:sp>
          <p:nvSpPr>
            <p:cNvPr id="1048624" name="CaixaDeTexto 24"/>
            <p:cNvSpPr txBox="1"/>
            <p:nvPr/>
          </p:nvSpPr>
          <p:spPr>
            <a:xfrm>
              <a:off x="1990946" y="3875294"/>
              <a:ext cx="641645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TeXGyreAdventor" panose="00000500000000000000" pitchFamily="50" charset="0"/>
                </a:rPr>
                <a:t>Consultoria de Planejamento Patrimonial – Express</a:t>
              </a:r>
            </a:p>
            <a:p>
              <a:r>
                <a:rPr lang="pt-BR" sz="1700" b="1" dirty="0">
                  <a:latin typeface="TeXGyreAdventor" panose="00000500000000000000" pitchFamily="50" charset="0"/>
                </a:rPr>
                <a:t>Valor: R$247,00</a:t>
              </a: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AFD2E13A-1719-7EB4-B9C4-FED01E9B33E7}"/>
                </a:ext>
              </a:extLst>
            </p:cNvPr>
            <p:cNvGrpSpPr/>
            <p:nvPr/>
          </p:nvGrpSpPr>
          <p:grpSpPr>
            <a:xfrm>
              <a:off x="742322" y="3808662"/>
              <a:ext cx="938489" cy="710951"/>
              <a:chOff x="5630293" y="2626342"/>
              <a:chExt cx="1053540" cy="798108"/>
            </a:xfrm>
          </p:grpSpPr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A82DC3A7-29C7-4EB6-E14F-F5CEA230F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6658" y="2626342"/>
                <a:ext cx="817175" cy="798108"/>
              </a:xfrm>
              <a:prstGeom prst="rect">
                <a:avLst/>
              </a:prstGeom>
            </p:spPr>
          </p:pic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8567E0D3-22F1-556B-FE1B-0BC531BA3695}"/>
                  </a:ext>
                </a:extLst>
              </p:cNvPr>
              <p:cNvSpPr txBox="1"/>
              <p:nvPr/>
            </p:nvSpPr>
            <p:spPr>
              <a:xfrm>
                <a:off x="5630293" y="2765441"/>
                <a:ext cx="982971" cy="621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3000" b="1" dirty="0">
                    <a:solidFill>
                      <a:schemeClr val="bg1"/>
                    </a:solidFill>
                    <a:latin typeface="TeXGyreAdventor" panose="00000500000000000000" pitchFamily="50" charset="0"/>
                    <a:cs typeface="Poppins" panose="00000500000000000000" pitchFamily="2" charset="0"/>
                  </a:rPr>
                  <a:t>02</a:t>
                </a:r>
              </a:p>
            </p:txBody>
          </p:sp>
        </p:grp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20C5AEE-2E47-26C2-6BA0-A19A7DA6A647}"/>
              </a:ext>
            </a:extLst>
          </p:cNvPr>
          <p:cNvGrpSpPr/>
          <p:nvPr/>
        </p:nvGrpSpPr>
        <p:grpSpPr>
          <a:xfrm>
            <a:off x="753209" y="4356582"/>
            <a:ext cx="4988516" cy="710951"/>
            <a:chOff x="742323" y="5277830"/>
            <a:chExt cx="4988516" cy="710951"/>
          </a:xfrm>
        </p:grpSpPr>
        <p:sp>
          <p:nvSpPr>
            <p:cNvPr id="1048625" name="CaixaDeTexto 21"/>
            <p:cNvSpPr txBox="1"/>
            <p:nvPr/>
          </p:nvSpPr>
          <p:spPr>
            <a:xfrm>
              <a:off x="1990946" y="5349976"/>
              <a:ext cx="37398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TeXGyreAdventor" panose="00000500000000000000" pitchFamily="50" charset="0"/>
                </a:rPr>
                <a:t>Treinamentos XYZ</a:t>
              </a:r>
              <a:br>
                <a:rPr lang="pt-BR" sz="1700" dirty="0">
                  <a:latin typeface="TeXGyreAdventor" panose="00000500000000000000" pitchFamily="50" charset="0"/>
                </a:rPr>
              </a:br>
              <a:r>
                <a:rPr lang="pt-BR" sz="1700" b="1" dirty="0">
                  <a:latin typeface="TeXGyreAdventor" panose="00000500000000000000" pitchFamily="50" charset="0"/>
                </a:rPr>
                <a:t>Valor: R$XYZ 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22D4E8EC-8E57-9971-30E6-CBB0BD3398B8}"/>
                </a:ext>
              </a:extLst>
            </p:cNvPr>
            <p:cNvGrpSpPr/>
            <p:nvPr/>
          </p:nvGrpSpPr>
          <p:grpSpPr>
            <a:xfrm>
              <a:off x="742323" y="5277830"/>
              <a:ext cx="938487" cy="710951"/>
              <a:chOff x="5630295" y="2626342"/>
              <a:chExt cx="1053538" cy="798108"/>
            </a:xfrm>
          </p:grpSpPr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E9F94421-72F9-9BAD-E086-C6AE2463D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6658" y="2626342"/>
                <a:ext cx="817175" cy="798108"/>
              </a:xfrm>
              <a:prstGeom prst="rect">
                <a:avLst/>
              </a:prstGeom>
            </p:spPr>
          </p:pic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25C19C8B-034B-E18C-18EC-A06C640AF3E6}"/>
                  </a:ext>
                </a:extLst>
              </p:cNvPr>
              <p:cNvSpPr txBox="1"/>
              <p:nvPr/>
            </p:nvSpPr>
            <p:spPr>
              <a:xfrm>
                <a:off x="5630295" y="2741883"/>
                <a:ext cx="982971" cy="621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3000" b="1" dirty="0">
                    <a:solidFill>
                      <a:schemeClr val="bg1"/>
                    </a:solidFill>
                    <a:latin typeface="TeXGyreAdventor" panose="00000500000000000000" pitchFamily="50" charset="0"/>
                    <a:cs typeface="Poppins" panose="00000500000000000000" pitchFamily="2" charset="0"/>
                  </a:rPr>
                  <a:t>03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4" cy="6857997"/>
          </a:xfrm>
          <a:prstGeom prst="rect">
            <a:avLst/>
          </a:prstGeom>
        </p:spPr>
      </p:pic>
      <p:sp>
        <p:nvSpPr>
          <p:cNvPr id="1048629" name="CaixaDeTexto 5"/>
          <p:cNvSpPr txBox="1"/>
          <p:nvPr/>
        </p:nvSpPr>
        <p:spPr>
          <a:xfrm>
            <a:off x="2167233" y="581665"/>
            <a:ext cx="7841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TeXGyreAdventor" panose="00000500000000000000" pitchFamily="50" charset="0"/>
                <a:cs typeface="Poppins" panose="00000500000000000000" pitchFamily="2" charset="0"/>
              </a:rPr>
              <a:t>EMPRESAS QUE JÁ ACEITARAM A PROPOSTA</a:t>
            </a:r>
          </a:p>
        </p:txBody>
      </p:sp>
      <p:grpSp>
        <p:nvGrpSpPr>
          <p:cNvPr id="55" name="Agrupar 22"/>
          <p:cNvGrpSpPr/>
          <p:nvPr/>
        </p:nvGrpSpPr>
        <p:grpSpPr>
          <a:xfrm>
            <a:off x="1042381" y="1842610"/>
            <a:ext cx="10091270" cy="3983345"/>
            <a:chOff x="981424" y="1519179"/>
            <a:chExt cx="10091270" cy="3983345"/>
          </a:xfrm>
        </p:grpSpPr>
        <p:pic>
          <p:nvPicPr>
            <p:cNvPr id="209717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14010" y="1741517"/>
              <a:ext cx="1949303" cy="716775"/>
            </a:xfrm>
            <a:prstGeom prst="rect">
              <a:avLst/>
            </a:prstGeom>
            <a:noFill/>
          </p:spPr>
        </p:pic>
        <p:pic>
          <p:nvPicPr>
            <p:cNvPr id="209718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54334" y="3831508"/>
              <a:ext cx="2228021" cy="1671016"/>
            </a:xfrm>
            <a:prstGeom prst="rect">
              <a:avLst/>
            </a:prstGeom>
            <a:noFill/>
          </p:spPr>
        </p:pic>
        <p:pic>
          <p:nvPicPr>
            <p:cNvPr id="2097181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67909" y="3049278"/>
              <a:ext cx="1331243" cy="830173"/>
            </a:xfrm>
            <a:prstGeom prst="rect">
              <a:avLst/>
            </a:prstGeom>
            <a:noFill/>
          </p:spPr>
        </p:pic>
        <p:pic>
          <p:nvPicPr>
            <p:cNvPr id="2097182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69593" y="4314206"/>
              <a:ext cx="685672" cy="705619"/>
            </a:xfrm>
            <a:prstGeom prst="rect">
              <a:avLst/>
            </a:prstGeom>
            <a:noFill/>
          </p:spPr>
        </p:pic>
        <p:pic>
          <p:nvPicPr>
            <p:cNvPr id="2097183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53726" y="3110042"/>
              <a:ext cx="1359844" cy="735033"/>
            </a:xfrm>
            <a:prstGeom prst="rect">
              <a:avLst/>
            </a:prstGeom>
            <a:noFill/>
          </p:spPr>
        </p:pic>
        <p:pic>
          <p:nvPicPr>
            <p:cNvPr id="2097184" name="Picture 2" descr="Resultado de imagem para logomarca 99 pop cdr | Fazer cartão de visita,  Logomarca, Design de logos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48949" y="1686550"/>
              <a:ext cx="900406" cy="900406"/>
            </a:xfrm>
            <a:prstGeom prst="rect">
              <a:avLst/>
            </a:prstGeom>
            <a:noFill/>
          </p:spPr>
        </p:pic>
        <p:pic>
          <p:nvPicPr>
            <p:cNvPr id="2097185" name="Picture 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339511" y="2757565"/>
              <a:ext cx="1733992" cy="1300494"/>
            </a:xfrm>
            <a:prstGeom prst="rect">
              <a:avLst/>
            </a:prstGeom>
            <a:noFill/>
          </p:spPr>
        </p:pic>
        <p:pic>
          <p:nvPicPr>
            <p:cNvPr id="2097186" name="Picture 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387824" y="3147839"/>
              <a:ext cx="690132" cy="712562"/>
            </a:xfrm>
            <a:prstGeom prst="rect">
              <a:avLst/>
            </a:prstGeom>
            <a:noFill/>
          </p:spPr>
        </p:pic>
        <p:pic>
          <p:nvPicPr>
            <p:cNvPr id="2097187" name="Picture 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783817" y="4230385"/>
              <a:ext cx="1524789" cy="857693"/>
            </a:xfrm>
            <a:prstGeom prst="rect">
              <a:avLst/>
            </a:prstGeom>
            <a:noFill/>
          </p:spPr>
        </p:pic>
        <p:pic>
          <p:nvPicPr>
            <p:cNvPr id="209718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714" y="1832577"/>
              <a:ext cx="1539470" cy="718663"/>
            </a:xfrm>
            <a:prstGeom prst="rect">
              <a:avLst/>
            </a:prstGeom>
            <a:noFill/>
          </p:spPr>
        </p:pic>
        <p:pic>
          <p:nvPicPr>
            <p:cNvPr id="2097189" name="Picture 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45933" y="1681697"/>
              <a:ext cx="1089317" cy="885826"/>
            </a:xfrm>
            <a:prstGeom prst="rect">
              <a:avLst/>
            </a:prstGeom>
            <a:noFill/>
          </p:spPr>
        </p:pic>
        <p:pic>
          <p:nvPicPr>
            <p:cNvPr id="2097190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9942" y="1519179"/>
              <a:ext cx="1712751" cy="1210862"/>
            </a:xfrm>
            <a:prstGeom prst="rect">
              <a:avLst/>
            </a:prstGeom>
            <a:noFill/>
          </p:spPr>
        </p:pic>
        <p:pic>
          <p:nvPicPr>
            <p:cNvPr id="2097191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0319" y="3109499"/>
              <a:ext cx="1632375" cy="709729"/>
            </a:xfrm>
            <a:prstGeom prst="rect">
              <a:avLst/>
            </a:prstGeom>
            <a:noFill/>
          </p:spPr>
        </p:pic>
        <p:pic>
          <p:nvPicPr>
            <p:cNvPr id="2097192" name="Picture 2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068168" y="4184849"/>
              <a:ext cx="964332" cy="964332"/>
            </a:xfrm>
            <a:prstGeom prst="rect">
              <a:avLst/>
            </a:prstGeom>
            <a:noFill/>
          </p:spPr>
        </p:pic>
        <p:pic>
          <p:nvPicPr>
            <p:cNvPr id="2097193" name="Picture 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981424" y="3041865"/>
              <a:ext cx="1174529" cy="95136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EF657-E98C-44F5-DFFA-AF8D5E8F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12191992" cy="6857996"/>
          </a:xfrm>
          <a:prstGeom prst="rect">
            <a:avLst/>
          </a:prstGeom>
          <a:noFill/>
        </p:spPr>
      </p:pic>
      <p:grpSp>
        <p:nvGrpSpPr>
          <p:cNvPr id="59" name="Agrupar 14"/>
          <p:cNvGrpSpPr/>
          <p:nvPr/>
        </p:nvGrpSpPr>
        <p:grpSpPr>
          <a:xfrm>
            <a:off x="948200" y="3468807"/>
            <a:ext cx="6432127" cy="1524539"/>
            <a:chOff x="1097441" y="2302577"/>
            <a:chExt cx="6432127" cy="1524539"/>
          </a:xfrm>
        </p:grpSpPr>
        <p:sp>
          <p:nvSpPr>
            <p:cNvPr id="1048633" name="CaixaDeTexto 17"/>
            <p:cNvSpPr txBox="1"/>
            <p:nvPr/>
          </p:nvSpPr>
          <p:spPr>
            <a:xfrm>
              <a:off x="1099364" y="2302577"/>
              <a:ext cx="459645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SzPct val="115000"/>
                <a:buFont typeface="Wingdings" panose="05000000000000000000" pitchFamily="2" charset="2"/>
                <a:buChar char="§"/>
              </a:pPr>
              <a:r>
                <a:rPr lang="pt-BR" sz="1700" dirty="0">
                  <a:latin typeface="TeXGyreAdventor" panose="00000500000000000000" pitchFamily="50" charset="0"/>
                </a:rPr>
                <a:t>Definição sobre palestra;</a:t>
              </a:r>
            </a:p>
          </p:txBody>
        </p:sp>
        <p:sp>
          <p:nvSpPr>
            <p:cNvPr id="1048634" name="CaixaDeTexto 18"/>
            <p:cNvSpPr txBox="1"/>
            <p:nvPr/>
          </p:nvSpPr>
          <p:spPr>
            <a:xfrm>
              <a:off x="1097441" y="3473173"/>
              <a:ext cx="643212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SzPct val="115000"/>
                <a:buFont typeface="Wingdings" panose="05000000000000000000" pitchFamily="2" charset="2"/>
                <a:buChar char="§"/>
              </a:pPr>
              <a:r>
                <a:rPr lang="pt-BR" sz="1700" dirty="0">
                  <a:latin typeface="TeXGyreAdventor" panose="00000500000000000000" pitchFamily="50" charset="0"/>
                </a:rPr>
                <a:t>Comunicação da parceria internamente.</a:t>
              </a:r>
            </a:p>
          </p:txBody>
        </p:sp>
        <p:sp>
          <p:nvSpPr>
            <p:cNvPr id="1048635" name="CaixaDeTexto 19"/>
            <p:cNvSpPr txBox="1"/>
            <p:nvPr/>
          </p:nvSpPr>
          <p:spPr>
            <a:xfrm>
              <a:off x="1097441" y="2886629"/>
              <a:ext cx="529984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SzPct val="115000"/>
                <a:buFont typeface="Wingdings" panose="05000000000000000000" pitchFamily="2" charset="2"/>
                <a:buChar char="§"/>
              </a:pPr>
              <a:r>
                <a:rPr lang="pt-BR" sz="1700" dirty="0">
                  <a:latin typeface="TeXGyreAdventor" panose="00000500000000000000" pitchFamily="50" charset="0"/>
                </a:rPr>
                <a:t>Agendamento de 20 Consultorias Express;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C639A7-1154-7AB6-C30D-7436DD912E6B}"/>
              </a:ext>
            </a:extLst>
          </p:cNvPr>
          <p:cNvSpPr txBox="1"/>
          <p:nvPr/>
        </p:nvSpPr>
        <p:spPr>
          <a:xfrm>
            <a:off x="948200" y="1954436"/>
            <a:ext cx="3149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TeXGyreAdventor" panose="00000500000000000000" pitchFamily="50" charset="0"/>
                <a:cs typeface="Poppins" panose="00000500000000000000" pitchFamily="2" charset="0"/>
              </a:rPr>
              <a:t>COMO FIRMAR </a:t>
            </a:r>
          </a:p>
          <a:p>
            <a:r>
              <a:rPr lang="pt-BR" sz="3200" b="1" dirty="0">
                <a:latin typeface="TeXGyreAdventor" panose="00000500000000000000" pitchFamily="50" charset="0"/>
                <a:cs typeface="Poppins" panose="00000500000000000000" pitchFamily="2" charset="0"/>
              </a:rPr>
              <a:t>O CONVÊNIO?</a:t>
            </a:r>
          </a:p>
        </p:txBody>
      </p:sp>
      <p:pic>
        <p:nvPicPr>
          <p:cNvPr id="5" name="Imagem 22">
            <a:extLst>
              <a:ext uri="{FF2B5EF4-FFF2-40B4-BE49-F238E27FC236}">
                <a16:creationId xmlns:a16="http://schemas.microsoft.com/office/drawing/2014/main" id="{A172DF88-C110-6ACD-6C76-AAFEBF3492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7694" y="5854983"/>
            <a:ext cx="621897" cy="621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0D7EDD9-B916-E6C4-5C13-EBFC1E3315D2}"/>
              </a:ext>
            </a:extLst>
          </p:cNvPr>
          <p:cNvGrpSpPr/>
          <p:nvPr/>
        </p:nvGrpSpPr>
        <p:grpSpPr>
          <a:xfrm>
            <a:off x="-1" y="1"/>
            <a:ext cx="12192001" cy="6857999"/>
            <a:chOff x="-1" y="1"/>
            <a:chExt cx="12192001" cy="6857999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A42DE738-2B48-2C9D-1E21-4FFAA68F08E9}"/>
                </a:ext>
              </a:extLst>
            </p:cNvPr>
            <p:cNvGrpSpPr/>
            <p:nvPr/>
          </p:nvGrpSpPr>
          <p:grpSpPr>
            <a:xfrm>
              <a:off x="1" y="1"/>
              <a:ext cx="12191999" cy="6857999"/>
              <a:chOff x="532052" y="119743"/>
              <a:chExt cx="12191999" cy="6857999"/>
            </a:xfrm>
          </p:grpSpPr>
          <p:pic>
            <p:nvPicPr>
              <p:cNvPr id="2097198" name="Imagem 2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532052" y="119743"/>
                <a:ext cx="12191999" cy="6857999"/>
              </a:xfrm>
              <a:prstGeom prst="rect">
                <a:avLst/>
              </a:prstGeom>
            </p:spPr>
          </p:pic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176013F6-4149-6FBA-6F59-45B2BECDA5D9}"/>
                  </a:ext>
                </a:extLst>
              </p:cNvPr>
              <p:cNvGrpSpPr/>
              <p:nvPr/>
            </p:nvGrpSpPr>
            <p:grpSpPr>
              <a:xfrm>
                <a:off x="532052" y="119743"/>
                <a:ext cx="12191999" cy="6857999"/>
                <a:chOff x="0" y="0"/>
                <a:chExt cx="12191999" cy="6857999"/>
              </a:xfrm>
            </p:grpSpPr>
            <p:sp>
              <p:nvSpPr>
                <p:cNvPr id="4" name="Retângulo 3">
                  <a:extLst>
                    <a:ext uri="{FF2B5EF4-FFF2-40B4-BE49-F238E27FC236}">
                      <a16:creationId xmlns:a16="http://schemas.microsoft.com/office/drawing/2014/main" id="{557794A0-2BE8-CC1C-F36E-9B3F15D087D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1999" cy="4963886"/>
                </a:xfrm>
                <a:prstGeom prst="rect">
                  <a:avLst/>
                </a:prstGeom>
                <a:solidFill>
                  <a:srgbClr val="002060">
                    <a:alpha val="33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" name="Retângulo 2">
                  <a:extLst>
                    <a:ext uri="{FF2B5EF4-FFF2-40B4-BE49-F238E27FC236}">
                      <a16:creationId xmlns:a16="http://schemas.microsoft.com/office/drawing/2014/main" id="{BF766451-E5F1-A9B0-081A-8BC60C6688C1}"/>
                    </a:ext>
                  </a:extLst>
                </p:cNvPr>
                <p:cNvSpPr/>
                <p:nvPr/>
              </p:nvSpPr>
              <p:spPr>
                <a:xfrm>
                  <a:off x="0" y="4963886"/>
                  <a:ext cx="12191999" cy="1894113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4540E4A-6CA4-C0C1-BC87-1EC3D539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963887"/>
              <a:ext cx="12192000" cy="222250"/>
            </a:xfrm>
            <a:prstGeom prst="rect">
              <a:avLst/>
            </a:prstGeom>
          </p:spPr>
        </p:pic>
      </p:grpSp>
      <p:pic>
        <p:nvPicPr>
          <p:cNvPr id="2" name="Imagem 20">
            <a:extLst>
              <a:ext uri="{FF2B5EF4-FFF2-40B4-BE49-F238E27FC236}">
                <a16:creationId xmlns:a16="http://schemas.microsoft.com/office/drawing/2014/main" id="{658A13B8-7780-6CE9-DD00-B04639700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564" y="2427514"/>
            <a:ext cx="5202870" cy="86047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FC9876-E1F7-AD1C-6350-5F0A67F57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9420" y="5469944"/>
            <a:ext cx="489858" cy="4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BBF69F5-5C9C-D03A-311C-F1ECBE3B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5949" y="5485146"/>
            <a:ext cx="420102" cy="42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1F81CAC-6733-8293-D4F7-7B66DCE7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6901" y="5524498"/>
            <a:ext cx="380750" cy="38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19">
            <a:extLst>
              <a:ext uri="{FF2B5EF4-FFF2-40B4-BE49-F238E27FC236}">
                <a16:creationId xmlns:a16="http://schemas.microsoft.com/office/drawing/2014/main" id="{27F664C2-7C67-1866-4A34-5E8B2536EEE7}"/>
              </a:ext>
            </a:extLst>
          </p:cNvPr>
          <p:cNvSpPr txBox="1"/>
          <p:nvPr/>
        </p:nvSpPr>
        <p:spPr>
          <a:xfrm>
            <a:off x="335709" y="6054957"/>
            <a:ext cx="43572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dirty="0">
                <a:solidFill>
                  <a:schemeClr val="bg1"/>
                </a:solidFill>
                <a:latin typeface="TeXGyreAdventor" panose="00000500000000000000" pitchFamily="50" charset="0"/>
              </a:rPr>
              <a:t>seuemail@seuemail.com</a:t>
            </a:r>
            <a:endParaRPr lang="pt-BR" sz="1700" b="1" dirty="0">
              <a:solidFill>
                <a:schemeClr val="bg1"/>
              </a:solidFill>
              <a:latin typeface="TeXGyreAdventor" panose="00000500000000000000" pitchFamily="50" charset="0"/>
            </a:endParaRPr>
          </a:p>
        </p:txBody>
      </p:sp>
      <p:sp>
        <p:nvSpPr>
          <p:cNvPr id="8" name="CaixaDeTexto 19">
            <a:extLst>
              <a:ext uri="{FF2B5EF4-FFF2-40B4-BE49-F238E27FC236}">
                <a16:creationId xmlns:a16="http://schemas.microsoft.com/office/drawing/2014/main" id="{7061749C-07E4-119E-4DC0-6820E15CCDF1}"/>
              </a:ext>
            </a:extLst>
          </p:cNvPr>
          <p:cNvSpPr txBox="1"/>
          <p:nvPr/>
        </p:nvSpPr>
        <p:spPr>
          <a:xfrm>
            <a:off x="3917359" y="6071142"/>
            <a:ext cx="43572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dirty="0">
                <a:solidFill>
                  <a:schemeClr val="bg1"/>
                </a:solidFill>
                <a:latin typeface="TeXGyreAdventor" panose="00000500000000000000" pitchFamily="50" charset="0"/>
              </a:rPr>
              <a:t>(DDD)99999-9999</a:t>
            </a:r>
            <a:endParaRPr lang="pt-BR" sz="1700" b="1" dirty="0">
              <a:solidFill>
                <a:schemeClr val="bg1"/>
              </a:solidFill>
              <a:latin typeface="TeXGyreAdventor" panose="00000500000000000000" pitchFamily="50" charset="0"/>
            </a:endParaRPr>
          </a:p>
        </p:txBody>
      </p:sp>
      <p:sp>
        <p:nvSpPr>
          <p:cNvPr id="9" name="CaixaDeTexto 19">
            <a:extLst>
              <a:ext uri="{FF2B5EF4-FFF2-40B4-BE49-F238E27FC236}">
                <a16:creationId xmlns:a16="http://schemas.microsoft.com/office/drawing/2014/main" id="{62F17C50-1A56-170C-F067-079AF13DD6D9}"/>
              </a:ext>
            </a:extLst>
          </p:cNvPr>
          <p:cNvSpPr txBox="1"/>
          <p:nvPr/>
        </p:nvSpPr>
        <p:spPr>
          <a:xfrm>
            <a:off x="8563113" y="6071142"/>
            <a:ext cx="18483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dirty="0">
                <a:solidFill>
                  <a:schemeClr val="bg1"/>
                </a:solidFill>
                <a:latin typeface="TeXGyreAdventor" panose="00000500000000000000" pitchFamily="50" charset="0"/>
              </a:rPr>
              <a:t>@seuinstagram</a:t>
            </a:r>
            <a:endParaRPr lang="pt-BR" sz="1700" b="1" dirty="0">
              <a:solidFill>
                <a:schemeClr val="bg1"/>
              </a:solidFill>
              <a:latin typeface="TeXGyreAdventor" panose="000005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658</Words>
  <Application>Microsoft Office PowerPoint</Application>
  <PresentationFormat>Widescreen</PresentationFormat>
  <Paragraphs>73</Paragraphs>
  <Slides>9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Segoe UI</vt:lpstr>
      <vt:lpstr>Symbol</vt:lpstr>
      <vt:lpstr>TeXGyreAdventor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Gisele Santos</dc:creator>
  <cp:lastModifiedBy>Diana Lima</cp:lastModifiedBy>
  <cp:revision>2</cp:revision>
  <dcterms:created xsi:type="dcterms:W3CDTF">2021-06-24T20:18:02Z</dcterms:created>
  <dcterms:modified xsi:type="dcterms:W3CDTF">2024-03-25T21:14:58Z</dcterms:modified>
</cp:coreProperties>
</file>